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7" r:id="rId6"/>
    <p:sldId id="260" r:id="rId7"/>
    <p:sldId id="266" r:id="rId8"/>
    <p:sldId id="261" r:id="rId9"/>
    <p:sldId id="262" r:id="rId10"/>
    <p:sldId id="263" r:id="rId11"/>
    <p:sldId id="264" r:id="rId12"/>
    <p:sldId id="265" r:id="rId13"/>
    <p:sldId id="268" r:id="rId14"/>
    <p:sldId id="269" r:id="rId15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F9E397-97F6-28E4-1467-EE31D3CC15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52C6477-F791-6E30-4B87-D4A45FB938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E8B46FA-CE60-555F-1B03-B11D6C39A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2864A-EBFE-4EEE-AE05-47C13572CFE7}" type="datetimeFigureOut">
              <a:rPr lang="ru-KZ" smtClean="0"/>
              <a:t>19.01.2026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AEACB30-7CAD-07A1-7A48-82F00ECB2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44EB687-11EA-A239-EB05-B6FC56492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C838D-FDA3-4FFA-BB20-5DF4F48B8FE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024980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84AD7A-4B5A-8B37-AB94-CBD584E86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140A804-2F8E-ED1A-5DBD-648E10E708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2DB643B-7B1B-46E3-DA65-A43EAA50D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2864A-EBFE-4EEE-AE05-47C13572CFE7}" type="datetimeFigureOut">
              <a:rPr lang="ru-KZ" smtClean="0"/>
              <a:t>19.01.2026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3400557-5552-DFF2-5935-068C55D01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17EF89A-73AC-B725-B5F4-6F07A34B5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C838D-FDA3-4FFA-BB20-5DF4F48B8FE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557358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08F3888-3D93-8F1C-9580-6FED58507A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0756808-C6A7-B634-6443-09661110B7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E5E3102-4F6C-62EA-524D-618E6E235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2864A-EBFE-4EEE-AE05-47C13572CFE7}" type="datetimeFigureOut">
              <a:rPr lang="ru-KZ" smtClean="0"/>
              <a:t>19.01.2026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F039F70-FC0D-0540-43E7-77AD1C634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BFE122E-6157-19A5-85B6-0A1B4A5E3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C838D-FDA3-4FFA-BB20-5DF4F48B8FE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63617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54DA76-0D21-A200-FC13-53A48B07E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5E7A40F-9E08-83B8-79B4-9275CC2499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A07A29B-2B74-CFB7-1F3A-7B4EA87824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2864A-EBFE-4EEE-AE05-47C13572CFE7}" type="datetimeFigureOut">
              <a:rPr lang="ru-KZ" smtClean="0"/>
              <a:t>19.01.2026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A0055C4-6A01-FAB3-92B7-EE93DC43F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DF26A66-7FBB-2C3C-89BD-C77329333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C838D-FDA3-4FFA-BB20-5DF4F48B8FE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714083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EDFA99-C0FF-73E4-8AC5-8707002E2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5024021-A2A3-7B2B-BFFF-8404024B09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A81C6B-1650-2383-7DB0-DADD01719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2864A-EBFE-4EEE-AE05-47C13572CFE7}" type="datetimeFigureOut">
              <a:rPr lang="ru-KZ" smtClean="0"/>
              <a:t>19.01.2026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DDF393F-3728-63FC-FBD2-41EB27D6F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E0F4518-76F3-0791-5975-91F734DF9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C838D-FDA3-4FFA-BB20-5DF4F48B8FE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855542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52165F-1A59-0D6A-1E7A-76753EAA3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DAB6C88-9C73-93C0-354E-1B1B1D60E3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CC9979F-6981-2705-7763-AD7E0D466E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447D0FD-1853-6DEC-53C6-37BBD5F34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2864A-EBFE-4EEE-AE05-47C13572CFE7}" type="datetimeFigureOut">
              <a:rPr lang="ru-KZ" smtClean="0"/>
              <a:t>19.01.2026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4910971-031E-C4BC-AB96-F041DDD12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3F6B199-5C1E-4A77-AA26-014D77393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C838D-FDA3-4FFA-BB20-5DF4F48B8FE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309985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43CBAE-C75C-8C7B-3FB2-50A3704F5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0AFDCEF-1AC9-404F-B367-B4A6D4D7AE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AA149E8-FFAB-1FAE-43BB-3E36A8C658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F2B3D4D-E0A1-2630-2B94-9FCD1F5A52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F96D2B8-AC37-79E9-32E9-146EC6766A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8FEAFB5-FEAF-1255-EB51-BBCCE42B4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2864A-EBFE-4EEE-AE05-47C13572CFE7}" type="datetimeFigureOut">
              <a:rPr lang="ru-KZ" smtClean="0"/>
              <a:t>19.01.2026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EA59468-159B-2FA0-8AD7-6137AFBD7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784433B-F2BD-46E1-7851-A46D12836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C838D-FDA3-4FFA-BB20-5DF4F48B8FE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75618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D0EF0C-CEBB-CC36-5811-65F1F2B5B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AF45414-2780-CE00-734B-6C9EB6B94F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2864A-EBFE-4EEE-AE05-47C13572CFE7}" type="datetimeFigureOut">
              <a:rPr lang="ru-KZ" smtClean="0"/>
              <a:t>19.01.2026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9AFDC2E-A2CB-BA88-0230-832C9FA5D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AEA01AB-3714-F59F-989C-520380FC0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C838D-FDA3-4FFA-BB20-5DF4F48B8FE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927649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1CECCAA-B804-1DCA-1AC5-CCE436CA2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2864A-EBFE-4EEE-AE05-47C13572CFE7}" type="datetimeFigureOut">
              <a:rPr lang="ru-KZ" smtClean="0"/>
              <a:t>19.01.2026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D2ECAD1-6091-D33D-7170-30A4314E8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6A1A745-530C-ECE4-8337-A11EC19E9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C838D-FDA3-4FFA-BB20-5DF4F48B8FE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4853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75E58B-9E48-5FCB-A383-9EC34ACF7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B3CDEBD-F1A6-AE36-0EF0-69D7315FDE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F9B2F6B-812F-0DB5-A393-138A370FF7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93A04BE-23B3-DD6E-CD86-A56D1704B5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2864A-EBFE-4EEE-AE05-47C13572CFE7}" type="datetimeFigureOut">
              <a:rPr lang="ru-KZ" smtClean="0"/>
              <a:t>19.01.2026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5414C5C-E379-85FF-A243-F7FAD2691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0EB5549-4A7A-7762-7E51-5D1D88227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C838D-FDA3-4FFA-BB20-5DF4F48B8FE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375124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F175-7CCA-2DDA-B15F-73410DA18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30FE825-7893-6695-7D4D-6675C058C0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A5F2CE1-87FC-1206-6905-46573ED832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F3F9812-7E4F-5E1B-252A-FA59A7EAB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2864A-EBFE-4EEE-AE05-47C13572CFE7}" type="datetimeFigureOut">
              <a:rPr lang="ru-KZ" smtClean="0"/>
              <a:t>19.01.2026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930EB01-4CF6-3BCC-DCE2-5B0CCA416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137D7F4-C080-555B-6BC2-CC95A43AB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C838D-FDA3-4FFA-BB20-5DF4F48B8FE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31611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DA5EC2-8CA6-33BD-F160-F551EFEBC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5ED3EA7-C986-82FC-3249-B96E5AD71C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41F3521-B321-A429-9E6F-09B1036CC4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2C2864A-EBFE-4EEE-AE05-47C13572CFE7}" type="datetimeFigureOut">
              <a:rPr lang="ru-KZ" smtClean="0"/>
              <a:t>19.01.2026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ED52C2C-793E-4068-1480-8B017A2E20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3AB5A2C-ABD1-1004-A8C8-8BD2EB5873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29C838D-FDA3-4FFA-BB20-5DF4F48B8FE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169028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D9BF0D-3867-A6D2-4D97-467E4038D81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err="1"/>
              <a:t>Сымсыз</a:t>
            </a:r>
            <a:r>
              <a:rPr lang="ru-RU" dirty="0"/>
              <a:t> </a:t>
            </a:r>
            <a:r>
              <a:rPr lang="ru-RU" dirty="0" err="1"/>
              <a:t>сенсорлық</a:t>
            </a:r>
            <a:r>
              <a:rPr lang="ru-RU" dirty="0"/>
              <a:t> </a:t>
            </a:r>
            <a:r>
              <a:rPr lang="ru-RU" dirty="0" err="1"/>
              <a:t>желілер</a:t>
            </a:r>
            <a:endParaRPr lang="ru-KZ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4157491-F3D3-5010-8C41-D9DE5F2A8B9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br>
              <a:rPr lang="kk-KZ" dirty="0"/>
            </a:br>
            <a:r>
              <a:rPr lang="kk-KZ" dirty="0"/>
              <a:t>1-лекция</a:t>
            </a:r>
            <a:br>
              <a:rPr lang="kk-KZ" dirty="0"/>
            </a:br>
            <a:r>
              <a:rPr lang="kk-KZ" dirty="0"/>
              <a:t>19.01.2026</a:t>
            </a:r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25665990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1" name="Rectangle 3080">
            <a:extLst>
              <a:ext uri="{FF2B5EF4-FFF2-40B4-BE49-F238E27FC236}">
                <a16:creationId xmlns:a16="http://schemas.microsoft.com/office/drawing/2014/main" id="{84DF55BE-B4AB-4BA1-BDE1-E9F7FB3F11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16440E-7F78-1242-24C8-75017042F030}"/>
              </a:ext>
            </a:extLst>
          </p:cNvPr>
          <p:cNvSpPr txBox="1"/>
          <p:nvPr/>
        </p:nvSpPr>
        <p:spPr>
          <a:xfrm>
            <a:off x="841249" y="539578"/>
            <a:ext cx="5981278" cy="1684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>
                <a:latin typeface="+mj-lt"/>
                <a:ea typeface="+mj-ea"/>
                <a:cs typeface="+mj-cs"/>
              </a:rPr>
              <a:t>4️⃣ Өнеркәсіп және Industrial IoT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B515DE5-D4B3-E5FF-B865-7244877D98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409568"/>
            <a:ext cx="5981278" cy="369055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/>
              <a:t>Өндірістік жабдықтардың күйін сымсыз бақылау.</a:t>
            </a:r>
          </a:p>
          <a:p>
            <a:r>
              <a:rPr lang="en-US" sz="2000" b="1"/>
              <a:t>Қолдану мысалдары:</a:t>
            </a:r>
            <a:endParaRPr lang="en-US" sz="2000"/>
          </a:p>
          <a:p>
            <a:r>
              <a:rPr lang="en-US" sz="2000"/>
              <a:t>діріл мен температураны бақылау</a:t>
            </a:r>
          </a:p>
          <a:p>
            <a:r>
              <a:rPr lang="en-US" sz="2000"/>
              <a:t>жабдықтың ақауын алдын ала анықтау</a:t>
            </a:r>
          </a:p>
          <a:p>
            <a:r>
              <a:rPr lang="en-US" sz="2000"/>
              <a:t>қауіпті аймақтарды мониторингтеу</a:t>
            </a:r>
          </a:p>
          <a:p>
            <a:r>
              <a:rPr lang="en-US" sz="2000"/>
              <a:t>жоспарлы техникалық қызмет көрсету</a:t>
            </a:r>
          </a:p>
          <a:p>
            <a:endParaRPr lang="en-US" sz="2000"/>
          </a:p>
        </p:txBody>
      </p:sp>
      <p:pic>
        <p:nvPicPr>
          <p:cNvPr id="3076" name="Picture 4" descr="World Pumps - Condition monitoring technology from Banner ...">
            <a:extLst>
              <a:ext uri="{FF2B5EF4-FFF2-40B4-BE49-F238E27FC236}">
                <a16:creationId xmlns:a16="http://schemas.microsoft.com/office/drawing/2014/main" id="{3A9159A6-36EA-D26B-6B80-19B6330C77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53415" y="168876"/>
            <a:ext cx="4679091" cy="2631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A Survey on the Role of Industrial IoT in Manufacturing for ...">
            <a:extLst>
              <a:ext uri="{FF2B5EF4-FFF2-40B4-BE49-F238E27FC236}">
                <a16:creationId xmlns:a16="http://schemas.microsoft.com/office/drawing/2014/main" id="{BFDE2925-49A2-6305-1485-6BEC798FD2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62860" y="2961503"/>
            <a:ext cx="3660192" cy="3138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22177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AFF5DD9-C90C-0E43-4404-0F6583EF85A8}"/>
              </a:ext>
            </a:extLst>
          </p:cNvPr>
          <p:cNvSpPr txBox="1"/>
          <p:nvPr/>
        </p:nvSpPr>
        <p:spPr>
          <a:xfrm>
            <a:off x="876693" y="741391"/>
            <a:ext cx="3455821" cy="161620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5️⃣ Медицина және киілетін құрылғылар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59E64BE-F1C0-1346-05A2-34BBA3318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6693" y="2533476"/>
            <a:ext cx="3455821" cy="344783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/>
            <a:r>
              <a:rPr lang="en-US" sz="1900"/>
              <a:t>Адам ағзасының физиологиялық көрсеткіштерін үздіксіз бақылау.</a:t>
            </a:r>
          </a:p>
          <a:p>
            <a:pPr marL="0"/>
            <a:r>
              <a:rPr lang="en-US" sz="1900" b="1"/>
              <a:t>Қолдану мысалдары:</a:t>
            </a:r>
            <a:endParaRPr lang="en-US" sz="1900"/>
          </a:p>
          <a:p>
            <a:r>
              <a:rPr lang="en-US" sz="1900"/>
              <a:t>жүрек соғысын бақылау</a:t>
            </a:r>
          </a:p>
          <a:p>
            <a:r>
              <a:rPr lang="en-US" sz="1900"/>
              <a:t>қан қысымын өлшеу</a:t>
            </a:r>
          </a:p>
          <a:p>
            <a:r>
              <a:rPr lang="en-US" sz="1900"/>
              <a:t>қашықтан медициналық мониторинг</a:t>
            </a:r>
          </a:p>
          <a:p>
            <a:r>
              <a:rPr lang="en-US" sz="1900"/>
              <a:t>оңалту жүйелері</a:t>
            </a:r>
          </a:p>
          <a:p>
            <a:endParaRPr lang="en-US" sz="1900"/>
          </a:p>
        </p:txBody>
      </p:sp>
      <p:pic>
        <p:nvPicPr>
          <p:cNvPr id="4098" name="Picture 2" descr="Wearables, Body Sensor Networks, Smart Portable Devices&lt;/a&gt; — IoT ...">
            <a:extLst>
              <a:ext uri="{FF2B5EF4-FFF2-40B4-BE49-F238E27FC236}">
                <a16:creationId xmlns:a16="http://schemas.microsoft.com/office/drawing/2014/main" id="{FC1C12F3-3A19-5526-5504-38F719FD34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6"/>
          <a:stretch>
            <a:fillRect/>
          </a:stretch>
        </p:blipFill>
        <p:spPr bwMode="auto">
          <a:xfrm>
            <a:off x="4987672" y="1167882"/>
            <a:ext cx="6389346" cy="4531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10" name="Group 4109">
            <a:extLst>
              <a:ext uri="{FF2B5EF4-FFF2-40B4-BE49-F238E27FC236}">
                <a16:creationId xmlns:a16="http://schemas.microsoft.com/office/drawing/2014/main" id="{6258F736-B256-8039-9DC6-F4E49A5C5A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2068638" y="0"/>
            <a:ext cx="123362" cy="6858000"/>
            <a:chOff x="12068638" y="0"/>
            <a:chExt cx="123362" cy="6858000"/>
          </a:xfrm>
        </p:grpSpPr>
        <p:sp>
          <p:nvSpPr>
            <p:cNvPr id="4111" name="Rectangle 4110">
              <a:extLst>
                <a:ext uri="{FF2B5EF4-FFF2-40B4-BE49-F238E27FC236}">
                  <a16:creationId xmlns:a16="http://schemas.microsoft.com/office/drawing/2014/main" id="{10B4520A-996E-330C-99DA-69CA4D89E9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12" name="Rectangle 4111">
              <a:extLst>
                <a:ext uri="{FF2B5EF4-FFF2-40B4-BE49-F238E27FC236}">
                  <a16:creationId xmlns:a16="http://schemas.microsoft.com/office/drawing/2014/main" id="{EC8FA945-E356-695F-18D6-CAD4EF34FE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864186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D5F9C737-B646-AC35-51BF-4F7C3BDD5A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2104120"/>
              </p:ext>
            </p:extLst>
          </p:nvPr>
        </p:nvGraphicFramePr>
        <p:xfrm>
          <a:off x="1045454" y="643466"/>
          <a:ext cx="10101092" cy="5571072"/>
        </p:xfrm>
        <a:graphic>
          <a:graphicData uri="http://schemas.openxmlformats.org/drawingml/2006/table">
            <a:tbl>
              <a:tblPr/>
              <a:tblGrid>
                <a:gridCol w="2484013">
                  <a:extLst>
                    <a:ext uri="{9D8B030D-6E8A-4147-A177-3AD203B41FA5}">
                      <a16:colId xmlns:a16="http://schemas.microsoft.com/office/drawing/2014/main" val="938992342"/>
                    </a:ext>
                  </a:extLst>
                </a:gridCol>
                <a:gridCol w="2612590">
                  <a:extLst>
                    <a:ext uri="{9D8B030D-6E8A-4147-A177-3AD203B41FA5}">
                      <a16:colId xmlns:a16="http://schemas.microsoft.com/office/drawing/2014/main" val="2300963173"/>
                    </a:ext>
                  </a:extLst>
                </a:gridCol>
                <a:gridCol w="2290190">
                  <a:extLst>
                    <a:ext uri="{9D8B030D-6E8A-4147-A177-3AD203B41FA5}">
                      <a16:colId xmlns:a16="http://schemas.microsoft.com/office/drawing/2014/main" val="3271183526"/>
                    </a:ext>
                  </a:extLst>
                </a:gridCol>
                <a:gridCol w="2714299">
                  <a:extLst>
                    <a:ext uri="{9D8B030D-6E8A-4147-A177-3AD203B41FA5}">
                      <a16:colId xmlns:a16="http://schemas.microsoft.com/office/drawing/2014/main" val="1760625976"/>
                    </a:ext>
                  </a:extLst>
                </a:gridCol>
              </a:tblGrid>
              <a:tr h="81797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2200" b="1"/>
                        <a:t>Қолдану саласы</a:t>
                      </a:r>
                    </a:p>
                  </a:txBody>
                  <a:tcPr marL="110537" marR="110537" marT="55269" marB="552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2200" b="1" dirty="0"/>
                        <a:t>Датчик </a:t>
                      </a:r>
                      <a:r>
                        <a:rPr lang="ru-RU" sz="2200" b="1" dirty="0" err="1"/>
                        <a:t>түрлері</a:t>
                      </a:r>
                      <a:endParaRPr lang="ru-RU" sz="2200" b="1" dirty="0"/>
                    </a:p>
                  </a:txBody>
                  <a:tcPr marL="110537" marR="110537" marT="55269" marB="552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2200" b="1"/>
                        <a:t>Өлшенетін параметрлер</a:t>
                      </a:r>
                    </a:p>
                  </a:txBody>
                  <a:tcPr marL="110537" marR="110537" marT="55269" marB="552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2200" b="1" dirty="0" err="1"/>
                        <a:t>Қолданылатын</a:t>
                      </a:r>
                      <a:r>
                        <a:rPr lang="ru-RU" sz="2200" b="1" dirty="0"/>
                        <a:t> </a:t>
                      </a:r>
                      <a:r>
                        <a:rPr lang="ru-RU" sz="2200" b="1" dirty="0" err="1"/>
                        <a:t>протоколдар</a:t>
                      </a:r>
                      <a:endParaRPr lang="ru-RU" sz="2200" b="1" dirty="0"/>
                    </a:p>
                  </a:txBody>
                  <a:tcPr marL="110537" marR="110537" marT="55269" marB="552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9169024"/>
                  </a:ext>
                </a:extLst>
              </a:tr>
              <a:tr h="114958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2200"/>
                        <a:t>Қоршаған орта</a:t>
                      </a:r>
                    </a:p>
                  </a:txBody>
                  <a:tcPr marL="110537" marR="110537" marT="55269" marB="552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2200"/>
                        <a:t>Температура, ылғалдылық, газ, су деңгейі</a:t>
                      </a:r>
                    </a:p>
                  </a:txBody>
                  <a:tcPr marL="110537" marR="110537" marT="55269" marB="552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200"/>
                        <a:t>T, RH, CO₂, pH</a:t>
                      </a:r>
                    </a:p>
                  </a:txBody>
                  <a:tcPr marL="110537" marR="110537" marT="55269" marB="552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200" dirty="0"/>
                        <a:t>ZigBee, </a:t>
                      </a:r>
                      <a:r>
                        <a:rPr lang="en-US" sz="2200" dirty="0" err="1"/>
                        <a:t>LoRaWAN</a:t>
                      </a:r>
                      <a:endParaRPr lang="en-US" sz="2200" dirty="0"/>
                    </a:p>
                  </a:txBody>
                  <a:tcPr marL="110537" marR="110537" marT="55269" marB="552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4293677"/>
                  </a:ext>
                </a:extLst>
              </a:tr>
              <a:tr h="81797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2200"/>
                        <a:t>Ауыл шаруашылығы</a:t>
                      </a:r>
                    </a:p>
                  </a:txBody>
                  <a:tcPr marL="110537" marR="110537" marT="55269" marB="552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2200"/>
                        <a:t>Топырақ ылғалы, жарық, </a:t>
                      </a:r>
                      <a:r>
                        <a:rPr lang="en-US" sz="2200"/>
                        <a:t>pH</a:t>
                      </a:r>
                    </a:p>
                  </a:txBody>
                  <a:tcPr marL="110537" marR="110537" marT="55269" marB="552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2200"/>
                        <a:t>Ылғалдылық, жарық, </a:t>
                      </a:r>
                      <a:r>
                        <a:rPr lang="en-US" sz="2200"/>
                        <a:t>pH</a:t>
                      </a:r>
                    </a:p>
                  </a:txBody>
                  <a:tcPr marL="110537" marR="110537" marT="55269" marB="552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200"/>
                        <a:t>LoRaWAN, NB-IoT</a:t>
                      </a:r>
                    </a:p>
                  </a:txBody>
                  <a:tcPr marL="110537" marR="110537" marT="55269" marB="552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5074210"/>
                  </a:ext>
                </a:extLst>
              </a:tr>
              <a:tr h="81797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2200"/>
                        <a:t>Ақылды қала</a:t>
                      </a:r>
                    </a:p>
                  </a:txBody>
                  <a:tcPr marL="110537" marR="110537" marT="55269" marB="552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2200"/>
                        <a:t>Қозғалыс, шу, жарық</a:t>
                      </a:r>
                    </a:p>
                  </a:txBody>
                  <a:tcPr marL="110537" marR="110537" marT="55269" marB="552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2200"/>
                        <a:t>Трафик, шу, жарық</a:t>
                      </a:r>
                    </a:p>
                  </a:txBody>
                  <a:tcPr marL="110537" marR="110537" marT="55269" marB="552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200"/>
                        <a:t>ZigBee, Wi-Fi, NB-IoT</a:t>
                      </a:r>
                    </a:p>
                  </a:txBody>
                  <a:tcPr marL="110537" marR="110537" marT="55269" marB="552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5426901"/>
                  </a:ext>
                </a:extLst>
              </a:tr>
              <a:tr h="114958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2200"/>
                        <a:t>Өнеркәсіп</a:t>
                      </a:r>
                    </a:p>
                  </a:txBody>
                  <a:tcPr marL="110537" marR="110537" marT="55269" marB="552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2200"/>
                        <a:t>Діріл, температура, қысым</a:t>
                      </a:r>
                    </a:p>
                  </a:txBody>
                  <a:tcPr marL="110537" marR="110537" marT="55269" marB="552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2200"/>
                        <a:t>Діріл, </a:t>
                      </a:r>
                      <a:r>
                        <a:rPr lang="en-US" sz="2200"/>
                        <a:t>T, P</a:t>
                      </a:r>
                    </a:p>
                  </a:txBody>
                  <a:tcPr marL="110537" marR="110537" marT="55269" marB="552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200"/>
                        <a:t>WirelessHART, ZigBee</a:t>
                      </a:r>
                    </a:p>
                  </a:txBody>
                  <a:tcPr marL="110537" marR="110537" marT="55269" marB="552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4450355"/>
                  </a:ext>
                </a:extLst>
              </a:tr>
              <a:tr h="81797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2200"/>
                        <a:t>Медицина</a:t>
                      </a:r>
                    </a:p>
                  </a:txBody>
                  <a:tcPr marL="110537" marR="110537" marT="55269" marB="552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2200"/>
                        <a:t>Пульс, қысым, </a:t>
                      </a:r>
                      <a:r>
                        <a:rPr lang="en-US" sz="2200"/>
                        <a:t>SpO₂</a:t>
                      </a:r>
                    </a:p>
                  </a:txBody>
                  <a:tcPr marL="110537" marR="110537" marT="55269" marB="552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200"/>
                        <a:t>HR, BP, SpO₂</a:t>
                      </a:r>
                    </a:p>
                  </a:txBody>
                  <a:tcPr marL="110537" marR="110537" marT="55269" marB="552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200" dirty="0"/>
                        <a:t>Bluetooth Low Energy</a:t>
                      </a:r>
                    </a:p>
                  </a:txBody>
                  <a:tcPr marL="110537" marR="110537" marT="55269" marB="552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92813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39347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215B7EF-1463-C98C-54F2-96A9A4390534}"/>
              </a:ext>
            </a:extLst>
          </p:cNvPr>
          <p:cNvSpPr txBox="1"/>
          <p:nvPr/>
        </p:nvSpPr>
        <p:spPr>
          <a:xfrm>
            <a:off x="993619" y="863799"/>
            <a:ext cx="10332266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 err="1"/>
              <a:t>Сымсыз</a:t>
            </a:r>
            <a:r>
              <a:rPr lang="ru-RU" sz="2800" dirty="0"/>
              <a:t> </a:t>
            </a:r>
            <a:r>
              <a:rPr lang="ru-RU" sz="2800" dirty="0" err="1"/>
              <a:t>сенсорлық</a:t>
            </a:r>
            <a:r>
              <a:rPr lang="ru-RU" sz="2800" dirty="0"/>
              <a:t> </a:t>
            </a:r>
            <a:r>
              <a:rPr lang="ru-RU" sz="2800" dirty="0" err="1"/>
              <a:t>желілер</a:t>
            </a:r>
            <a:r>
              <a:rPr lang="ru-RU" sz="2800" dirty="0"/>
              <a:t> — </a:t>
            </a:r>
            <a:r>
              <a:rPr lang="ru-RU" sz="2800" dirty="0" err="1"/>
              <a:t>бұл</a:t>
            </a:r>
            <a:r>
              <a:rPr lang="ru-RU" sz="2800" dirty="0"/>
              <a:t> </a:t>
            </a:r>
            <a:r>
              <a:rPr lang="ru-RU" sz="2800" b="1" dirty="0" err="1"/>
              <a:t>үлкен</a:t>
            </a:r>
            <a:r>
              <a:rPr lang="ru-RU" sz="2800" b="1" dirty="0"/>
              <a:t> </a:t>
            </a:r>
            <a:r>
              <a:rPr lang="ru-RU" sz="2800" b="1" dirty="0" err="1"/>
              <a:t>аумақты</a:t>
            </a:r>
            <a:r>
              <a:rPr lang="ru-RU" sz="2800" b="1" dirty="0"/>
              <a:t> </a:t>
            </a:r>
            <a:r>
              <a:rPr lang="ru-RU" sz="2800" b="1" dirty="0" err="1"/>
              <a:t>қамтитын</a:t>
            </a:r>
            <a:r>
              <a:rPr lang="ru-RU" sz="2800" dirty="0"/>
              <a:t>, </a:t>
            </a:r>
            <a:r>
              <a:rPr lang="ru-RU" sz="2800" b="1" dirty="0" err="1"/>
              <a:t>арзан</a:t>
            </a:r>
            <a:r>
              <a:rPr lang="ru-RU" sz="2800" dirty="0"/>
              <a:t>, </a:t>
            </a:r>
            <a:r>
              <a:rPr lang="ru-RU" sz="2800" b="1" dirty="0" err="1"/>
              <a:t>икемді</a:t>
            </a:r>
            <a:r>
              <a:rPr lang="ru-RU" sz="2800" dirty="0"/>
              <a:t> </a:t>
            </a:r>
            <a:r>
              <a:rPr lang="ru-RU" sz="2800" dirty="0" err="1"/>
              <a:t>және</a:t>
            </a:r>
            <a:r>
              <a:rPr lang="ru-RU" sz="2800" dirty="0"/>
              <a:t> </a:t>
            </a:r>
            <a:r>
              <a:rPr lang="ru-RU" sz="2800" b="1" dirty="0"/>
              <a:t>энергия </a:t>
            </a:r>
            <a:r>
              <a:rPr lang="ru-RU" sz="2800" b="1" dirty="0" err="1"/>
              <a:t>үнемдейтін</a:t>
            </a:r>
            <a:r>
              <a:rPr lang="ru-RU" sz="2800" dirty="0"/>
              <a:t> </a:t>
            </a:r>
            <a:r>
              <a:rPr lang="ru-RU" sz="2800" dirty="0" err="1"/>
              <a:t>бақылау</a:t>
            </a:r>
            <a:r>
              <a:rPr lang="ru-RU" sz="2800" dirty="0"/>
              <a:t> </a:t>
            </a:r>
            <a:r>
              <a:rPr lang="ru-RU" sz="2800" dirty="0" err="1"/>
              <a:t>жүйелері</a:t>
            </a:r>
            <a:r>
              <a:rPr lang="ru-RU" sz="2800" dirty="0"/>
              <a:t>. </a:t>
            </a:r>
            <a:r>
              <a:rPr lang="ru-RU" sz="2800" dirty="0" err="1"/>
              <a:t>Қазіргі</a:t>
            </a:r>
            <a:r>
              <a:rPr lang="ru-RU" sz="2800" dirty="0"/>
              <a:t> </a:t>
            </a:r>
            <a:r>
              <a:rPr lang="ru-RU" sz="2800" dirty="0" err="1"/>
              <a:t>таңда</a:t>
            </a:r>
            <a:r>
              <a:rPr lang="ru-RU" sz="2800" dirty="0"/>
              <a:t> </a:t>
            </a:r>
            <a:r>
              <a:rPr lang="ru-RU" sz="2800" dirty="0" err="1"/>
              <a:t>олардың</a:t>
            </a:r>
            <a:r>
              <a:rPr lang="ru-RU" sz="2800" dirty="0"/>
              <a:t> </a:t>
            </a:r>
            <a:r>
              <a:rPr lang="ru-RU" sz="2800" dirty="0" err="1"/>
              <a:t>архитектурасы</a:t>
            </a:r>
            <a:r>
              <a:rPr lang="ru-RU" sz="2800" dirty="0"/>
              <a:t> мен </a:t>
            </a:r>
            <a:r>
              <a:rPr lang="ru-RU" sz="2800" dirty="0" err="1"/>
              <a:t>платформалары</a:t>
            </a:r>
            <a:r>
              <a:rPr lang="ru-RU" sz="2800" dirty="0"/>
              <a:t> </a:t>
            </a:r>
            <a:r>
              <a:rPr lang="ru-RU" sz="2800" dirty="0" err="1"/>
              <a:t>әлі</a:t>
            </a:r>
            <a:r>
              <a:rPr lang="ru-RU" sz="2800" dirty="0"/>
              <a:t> де даму </a:t>
            </a:r>
            <a:r>
              <a:rPr lang="ru-RU" sz="2800" dirty="0" err="1"/>
              <a:t>үстінде</a:t>
            </a:r>
            <a:r>
              <a:rPr lang="ru-RU" sz="2800" dirty="0"/>
              <a:t> </a:t>
            </a:r>
            <a:r>
              <a:rPr lang="ru-RU" sz="2800" dirty="0" err="1"/>
              <a:t>және</a:t>
            </a:r>
            <a:r>
              <a:rPr lang="ru-RU" sz="2800" dirty="0"/>
              <a:t> </a:t>
            </a:r>
            <a:r>
              <a:rPr lang="ru-RU" sz="2800" dirty="0" err="1"/>
              <a:t>нақты</a:t>
            </a:r>
            <a:r>
              <a:rPr lang="ru-RU" sz="2800" dirty="0"/>
              <a:t> </a:t>
            </a:r>
            <a:r>
              <a:rPr lang="ru-RU" sz="2800" dirty="0" err="1"/>
              <a:t>қолдану</a:t>
            </a:r>
            <a:r>
              <a:rPr lang="ru-RU" sz="2800" dirty="0"/>
              <a:t> </a:t>
            </a:r>
            <a:r>
              <a:rPr lang="ru-RU" sz="2800" dirty="0" err="1"/>
              <a:t>саласына</a:t>
            </a:r>
            <a:r>
              <a:rPr lang="ru-RU" sz="2800" dirty="0"/>
              <a:t> </a:t>
            </a:r>
            <a:r>
              <a:rPr lang="ru-RU" sz="2800" dirty="0" err="1"/>
              <a:t>байланысты</a:t>
            </a:r>
            <a:r>
              <a:rPr lang="ru-RU" sz="2800" dirty="0"/>
              <a:t> </a:t>
            </a:r>
            <a:r>
              <a:rPr lang="ru-RU" sz="2800" dirty="0" err="1"/>
              <a:t>жобаланады</a:t>
            </a:r>
            <a:r>
              <a:rPr lang="ru-RU" sz="2800" dirty="0"/>
              <a:t>.</a:t>
            </a:r>
            <a:endParaRPr lang="ru-KZ" sz="2800" dirty="0"/>
          </a:p>
        </p:txBody>
      </p:sp>
    </p:spTree>
    <p:extLst>
      <p:ext uri="{BB962C8B-B14F-4D97-AF65-F5344CB8AC3E}">
        <p14:creationId xmlns:p14="http://schemas.microsoft.com/office/powerpoint/2010/main" val="28424131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92A517-C903-199C-8D66-F6F6220F2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2574"/>
            <a:ext cx="10515600" cy="1325563"/>
          </a:xfrm>
        </p:spPr>
        <p:txBody>
          <a:bodyPr/>
          <a:lstStyle/>
          <a:p>
            <a:r>
              <a:rPr lang="kk-KZ" b="1" dirty="0"/>
              <a:t>Курстың негізгі тақырыптары </a:t>
            </a:r>
            <a:endParaRPr lang="ru-KZ" b="1" dirty="0"/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7FE0DB53-817E-12D4-D45B-6FE2C4E4D5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8781547"/>
              </p:ext>
            </p:extLst>
          </p:nvPr>
        </p:nvGraphicFramePr>
        <p:xfrm>
          <a:off x="838200" y="1519325"/>
          <a:ext cx="5499226" cy="4283944"/>
        </p:xfrm>
        <a:graphic>
          <a:graphicData uri="http://schemas.openxmlformats.org/drawingml/2006/table">
            <a:tbl>
              <a:tblPr/>
              <a:tblGrid>
                <a:gridCol w="438339">
                  <a:extLst>
                    <a:ext uri="{9D8B030D-6E8A-4147-A177-3AD203B41FA5}">
                      <a16:colId xmlns:a16="http://schemas.microsoft.com/office/drawing/2014/main" val="4172985150"/>
                    </a:ext>
                  </a:extLst>
                </a:gridCol>
                <a:gridCol w="1895025">
                  <a:extLst>
                    <a:ext uri="{9D8B030D-6E8A-4147-A177-3AD203B41FA5}">
                      <a16:colId xmlns:a16="http://schemas.microsoft.com/office/drawing/2014/main" val="1416954645"/>
                    </a:ext>
                  </a:extLst>
                </a:gridCol>
                <a:gridCol w="3165862">
                  <a:extLst>
                    <a:ext uri="{9D8B030D-6E8A-4147-A177-3AD203B41FA5}">
                      <a16:colId xmlns:a16="http://schemas.microsoft.com/office/drawing/2014/main" val="726733269"/>
                    </a:ext>
                  </a:extLst>
                </a:gridCol>
              </a:tblGrid>
              <a:tr h="28871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KZ" sz="1600" b="1" dirty="0"/>
                        <a:t>№</a:t>
                      </a:r>
                    </a:p>
                  </a:txBody>
                  <a:tcPr marL="41441" marR="41441" marT="20721" marB="207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600" b="1" dirty="0" err="1"/>
                        <a:t>Тақырып</a:t>
                      </a:r>
                      <a:endParaRPr lang="ru-RU" sz="1600" b="1" dirty="0"/>
                    </a:p>
                  </a:txBody>
                  <a:tcPr marL="41441" marR="41441" marT="20721" marB="207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600" b="1" dirty="0" err="1"/>
                        <a:t>Негізгі</a:t>
                      </a:r>
                      <a:r>
                        <a:rPr lang="ru-RU" sz="1600" b="1" dirty="0"/>
                        <a:t> </a:t>
                      </a:r>
                      <a:r>
                        <a:rPr lang="ru-RU" sz="1600" b="1" dirty="0" err="1"/>
                        <a:t>мазмұны</a:t>
                      </a:r>
                      <a:endParaRPr lang="ru-RU" sz="1600" b="1" dirty="0"/>
                    </a:p>
                  </a:txBody>
                  <a:tcPr marL="41441" marR="41441" marT="20721" marB="207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3609014"/>
                  </a:ext>
                </a:extLst>
              </a:tr>
              <a:tr h="78226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KZ" sz="1600"/>
                        <a:t>1</a:t>
                      </a:r>
                    </a:p>
                  </a:txBody>
                  <a:tcPr marL="41441" marR="41441" marT="20721" marB="207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/>
                        <a:t>WSN-</a:t>
                      </a:r>
                      <a:r>
                        <a:rPr lang="ru-RU" sz="1600"/>
                        <a:t>ге кіріспе</a:t>
                      </a:r>
                    </a:p>
                  </a:txBody>
                  <a:tcPr marL="41441" marR="41441" marT="20721" marB="207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/>
                        <a:t>WSN </a:t>
                      </a:r>
                      <a:r>
                        <a:rPr lang="ru-RU" sz="1600"/>
                        <a:t>анықтамасы, </a:t>
                      </a:r>
                      <a:r>
                        <a:rPr lang="en-US" sz="1600"/>
                        <a:t>Wi-Fi/IoT-</a:t>
                      </a:r>
                      <a:r>
                        <a:rPr lang="ru-RU" sz="1600"/>
                        <a:t>тен айырмашылығы, қолдану салалары</a:t>
                      </a:r>
                    </a:p>
                  </a:txBody>
                  <a:tcPr marL="41441" marR="41441" marT="20721" marB="207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9799695"/>
                  </a:ext>
                </a:extLst>
              </a:tr>
              <a:tr h="53549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KZ" sz="1600"/>
                        <a:t>2</a:t>
                      </a:r>
                    </a:p>
                  </a:txBody>
                  <a:tcPr marL="41441" marR="41441" marT="20721" marB="207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600"/>
                        <a:t>Сенсорлық түйін</a:t>
                      </a:r>
                    </a:p>
                  </a:txBody>
                  <a:tcPr marL="41441" marR="41441" marT="20721" marB="207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600" dirty="0" err="1"/>
                        <a:t>Датчиктер</a:t>
                      </a:r>
                      <a:r>
                        <a:rPr lang="ru-RU" sz="1600" dirty="0"/>
                        <a:t>, микроконтроллер, радиомодуль, </a:t>
                      </a:r>
                      <a:r>
                        <a:rPr lang="ru-RU" sz="1600" dirty="0" err="1"/>
                        <a:t>қорек</a:t>
                      </a:r>
                      <a:r>
                        <a:rPr lang="ru-RU" sz="1600" dirty="0"/>
                        <a:t> </a:t>
                      </a:r>
                      <a:r>
                        <a:rPr lang="ru-RU" sz="1600" dirty="0" err="1"/>
                        <a:t>көзі</a:t>
                      </a:r>
                      <a:endParaRPr lang="ru-RU" sz="1600" dirty="0"/>
                    </a:p>
                  </a:txBody>
                  <a:tcPr marL="41441" marR="41441" marT="20721" marB="207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0320534"/>
                  </a:ext>
                </a:extLst>
              </a:tr>
              <a:tr h="53549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KZ" sz="1600"/>
                        <a:t>3</a:t>
                      </a:r>
                    </a:p>
                  </a:txBody>
                  <a:tcPr marL="41441" marR="41441" marT="20721" marB="207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600"/>
                        <a:t>Датчиктер түрлері</a:t>
                      </a:r>
                    </a:p>
                  </a:txBody>
                  <a:tcPr marL="41441" marR="41441" marT="20721" marB="207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600" dirty="0"/>
                        <a:t>Аналог/</a:t>
                      </a:r>
                      <a:r>
                        <a:rPr lang="ru-RU" sz="1600" dirty="0" err="1"/>
                        <a:t>цифрлық</a:t>
                      </a:r>
                      <a:r>
                        <a:rPr lang="ru-RU" sz="1600" dirty="0"/>
                        <a:t>, </a:t>
                      </a:r>
                      <a:r>
                        <a:rPr lang="ru-RU" sz="1600" dirty="0" err="1"/>
                        <a:t>дәлдік</a:t>
                      </a:r>
                      <a:r>
                        <a:rPr lang="ru-RU" sz="1600" dirty="0"/>
                        <a:t>, </a:t>
                      </a:r>
                      <a:r>
                        <a:rPr lang="ru-RU" sz="1600" dirty="0" err="1"/>
                        <a:t>сезімталдық</a:t>
                      </a:r>
                      <a:r>
                        <a:rPr lang="ru-RU" sz="1600" dirty="0"/>
                        <a:t>, </a:t>
                      </a:r>
                      <a:r>
                        <a:rPr lang="en-US" sz="1600" dirty="0"/>
                        <a:t>DHT, BMP, MQ, PIR</a:t>
                      </a:r>
                    </a:p>
                  </a:txBody>
                  <a:tcPr marL="41441" marR="41441" marT="20721" marB="207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9234231"/>
                  </a:ext>
                </a:extLst>
              </a:tr>
              <a:tr h="53549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KZ" sz="1600"/>
                        <a:t>4</a:t>
                      </a:r>
                    </a:p>
                  </a:txBody>
                  <a:tcPr marL="41441" marR="41441" marT="20721" marB="207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600" dirty="0" err="1"/>
                        <a:t>Деректерді</a:t>
                      </a:r>
                      <a:r>
                        <a:rPr lang="ru-RU" sz="1600" dirty="0"/>
                        <a:t> беру</a:t>
                      </a:r>
                    </a:p>
                  </a:txBody>
                  <a:tcPr marL="41441" marR="41441" marT="20721" marB="207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600"/>
                        <a:t>Радиобайланыс негіздері, жиіліктер, қашықтық</a:t>
                      </a:r>
                    </a:p>
                  </a:txBody>
                  <a:tcPr marL="41441" marR="41441" marT="20721" marB="207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5346523"/>
                  </a:ext>
                </a:extLst>
              </a:tr>
              <a:tr h="53549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KZ" sz="1600"/>
                        <a:t>5</a:t>
                      </a:r>
                    </a:p>
                  </a:txBody>
                  <a:tcPr marL="41441" marR="41441" marT="20721" marB="207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600"/>
                        <a:t>Байланыс протоколдары</a:t>
                      </a:r>
                    </a:p>
                  </a:txBody>
                  <a:tcPr marL="41441" marR="41441" marT="20721" marB="207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dirty="0"/>
                        <a:t>ZigBee, LoRa, BLE, NB-IoT (</a:t>
                      </a:r>
                      <a:r>
                        <a:rPr lang="ru-RU" sz="1600" dirty="0" err="1"/>
                        <a:t>салыстыру</a:t>
                      </a:r>
                      <a:r>
                        <a:rPr lang="ru-RU" sz="1600" dirty="0"/>
                        <a:t>)</a:t>
                      </a:r>
                    </a:p>
                  </a:txBody>
                  <a:tcPr marL="41441" marR="41441" marT="20721" marB="207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5598646"/>
                  </a:ext>
                </a:extLst>
              </a:tr>
              <a:tr h="53549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KZ" sz="1600"/>
                        <a:t>6</a:t>
                      </a:r>
                    </a:p>
                  </a:txBody>
                  <a:tcPr marL="41441" marR="41441" marT="20721" marB="207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600"/>
                        <a:t>Желі топологиялары</a:t>
                      </a:r>
                    </a:p>
                  </a:txBody>
                  <a:tcPr marL="41441" marR="41441" marT="20721" marB="207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600"/>
                        <a:t>Жұлдыз, ағаш, </a:t>
                      </a:r>
                      <a:r>
                        <a:rPr lang="en-US" sz="1600"/>
                        <a:t>mesh — </a:t>
                      </a:r>
                      <a:r>
                        <a:rPr lang="ru-RU" sz="1600"/>
                        <a:t>артықшылықтары</a:t>
                      </a:r>
                    </a:p>
                  </a:txBody>
                  <a:tcPr marL="41441" marR="41441" marT="20721" marB="207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8198172"/>
                  </a:ext>
                </a:extLst>
              </a:tr>
              <a:tr h="53549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KZ" sz="1600" dirty="0"/>
                        <a:t>7</a:t>
                      </a:r>
                    </a:p>
                  </a:txBody>
                  <a:tcPr marL="41441" marR="41441" marT="20721" marB="207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600" dirty="0"/>
                        <a:t>Энергия </a:t>
                      </a:r>
                      <a:r>
                        <a:rPr lang="ru-RU" sz="1600" dirty="0" err="1"/>
                        <a:t>тұтыну</a:t>
                      </a:r>
                      <a:endParaRPr lang="ru-RU" sz="1600" dirty="0"/>
                    </a:p>
                  </a:txBody>
                  <a:tcPr marL="41441" marR="41441" marT="20721" marB="207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600" dirty="0" err="1"/>
                        <a:t>Ұйқы</a:t>
                      </a:r>
                      <a:r>
                        <a:rPr lang="ru-RU" sz="1600" dirty="0"/>
                        <a:t> </a:t>
                      </a:r>
                      <a:r>
                        <a:rPr lang="ru-RU" sz="1600" dirty="0" err="1"/>
                        <a:t>режимдері</a:t>
                      </a:r>
                      <a:r>
                        <a:rPr lang="ru-RU" sz="1600" dirty="0"/>
                        <a:t>, </a:t>
                      </a:r>
                      <a:r>
                        <a:rPr lang="en-US" sz="1600" dirty="0"/>
                        <a:t>duty cycle, </a:t>
                      </a:r>
                      <a:r>
                        <a:rPr lang="ru-RU" sz="1600" dirty="0"/>
                        <a:t>энергия </a:t>
                      </a:r>
                      <a:r>
                        <a:rPr lang="ru-RU" sz="1600" dirty="0" err="1"/>
                        <a:t>жинау</a:t>
                      </a:r>
                      <a:endParaRPr lang="ru-RU" sz="1600" dirty="0"/>
                    </a:p>
                  </a:txBody>
                  <a:tcPr marL="41441" marR="41441" marT="20721" marB="207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445055"/>
                  </a:ext>
                </a:extLst>
              </a:tr>
            </a:tbl>
          </a:graphicData>
        </a:graphic>
      </p:graphicFrame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6CF0D76F-37B7-6892-2E2C-797295B3E6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422038"/>
              </p:ext>
            </p:extLst>
          </p:nvPr>
        </p:nvGraphicFramePr>
        <p:xfrm>
          <a:off x="7045218" y="1886055"/>
          <a:ext cx="4126758" cy="3917214"/>
        </p:xfrm>
        <a:graphic>
          <a:graphicData uri="http://schemas.openxmlformats.org/drawingml/2006/table">
            <a:tbl>
              <a:tblPr/>
              <a:tblGrid>
                <a:gridCol w="414837">
                  <a:extLst>
                    <a:ext uri="{9D8B030D-6E8A-4147-A177-3AD203B41FA5}">
                      <a16:colId xmlns:a16="http://schemas.microsoft.com/office/drawing/2014/main" val="1339716703"/>
                    </a:ext>
                  </a:extLst>
                </a:gridCol>
                <a:gridCol w="1488014">
                  <a:extLst>
                    <a:ext uri="{9D8B030D-6E8A-4147-A177-3AD203B41FA5}">
                      <a16:colId xmlns:a16="http://schemas.microsoft.com/office/drawing/2014/main" val="2367445716"/>
                    </a:ext>
                  </a:extLst>
                </a:gridCol>
                <a:gridCol w="2223907">
                  <a:extLst>
                    <a:ext uri="{9D8B030D-6E8A-4147-A177-3AD203B41FA5}">
                      <a16:colId xmlns:a16="http://schemas.microsoft.com/office/drawing/2014/main" val="1909085340"/>
                    </a:ext>
                  </a:extLst>
                </a:gridCol>
              </a:tblGrid>
              <a:tr h="29008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KZ" sz="1400"/>
                        <a:t>8</a:t>
                      </a:r>
                    </a:p>
                  </a:txBody>
                  <a:tcPr marL="41441" marR="41441" marT="20721" marB="207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400" dirty="0"/>
                        <a:t>Маршрутизация</a:t>
                      </a:r>
                    </a:p>
                  </a:txBody>
                  <a:tcPr marL="41441" marR="41441" marT="20721" marB="207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400"/>
                        <a:t>Бір және көп өтпелі беру, жүктемені теңестіру</a:t>
                      </a:r>
                    </a:p>
                  </a:txBody>
                  <a:tcPr marL="41441" marR="41441" marT="20721" marB="207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7077707"/>
                  </a:ext>
                </a:extLst>
              </a:tr>
              <a:tr h="29008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KZ" sz="1400"/>
                        <a:t>9</a:t>
                      </a:r>
                    </a:p>
                  </a:txBody>
                  <a:tcPr marL="41441" marR="41441" marT="20721" marB="207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400" dirty="0" err="1"/>
                        <a:t>Деректерді</a:t>
                      </a:r>
                      <a:r>
                        <a:rPr lang="ru-RU" sz="1400" dirty="0"/>
                        <a:t> </a:t>
                      </a:r>
                      <a:r>
                        <a:rPr lang="ru-RU" sz="1400" dirty="0" err="1"/>
                        <a:t>өңдеу</a:t>
                      </a:r>
                      <a:endParaRPr lang="ru-RU" sz="1400" dirty="0"/>
                    </a:p>
                  </a:txBody>
                  <a:tcPr marL="41441" marR="41441" marT="20721" marB="207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400"/>
                        <a:t>Жинау, агрегация, шлюз, бұлтқа жіберу</a:t>
                      </a:r>
                    </a:p>
                  </a:txBody>
                  <a:tcPr marL="41441" marR="41441" marT="20721" marB="207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8174837"/>
                  </a:ext>
                </a:extLst>
              </a:tr>
              <a:tr h="29008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KZ" sz="1400"/>
                        <a:t>10</a:t>
                      </a:r>
                    </a:p>
                  </a:txBody>
                  <a:tcPr marL="41441" marR="41441" marT="20721" marB="207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400" dirty="0" err="1"/>
                        <a:t>Қауіпсіздік</a:t>
                      </a:r>
                      <a:endParaRPr lang="ru-RU" sz="1400" dirty="0"/>
                    </a:p>
                  </a:txBody>
                  <a:tcPr marL="41441" marR="41441" marT="20721" marB="207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400" dirty="0" err="1"/>
                        <a:t>Шифрлау</a:t>
                      </a:r>
                      <a:r>
                        <a:rPr lang="ru-RU" sz="1400" dirty="0"/>
                        <a:t>, аутентификация, </a:t>
                      </a:r>
                      <a:r>
                        <a:rPr lang="ru-RU" sz="1400" dirty="0" err="1"/>
                        <a:t>шабуыл</a:t>
                      </a:r>
                      <a:r>
                        <a:rPr lang="ru-RU" sz="1400" dirty="0"/>
                        <a:t> </a:t>
                      </a:r>
                      <a:r>
                        <a:rPr lang="ru-RU" sz="1400" dirty="0" err="1"/>
                        <a:t>түрлері</a:t>
                      </a:r>
                      <a:endParaRPr lang="ru-RU" sz="1400" dirty="0"/>
                    </a:p>
                  </a:txBody>
                  <a:tcPr marL="41441" marR="41441" marT="20721" marB="207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8475708"/>
                  </a:ext>
                </a:extLst>
              </a:tr>
              <a:tr h="29008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KZ" sz="1400"/>
                        <a:t>11</a:t>
                      </a:r>
                    </a:p>
                  </a:txBody>
                  <a:tcPr marL="41441" marR="41441" marT="20721" marB="207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/>
                        <a:t>WSN </a:t>
                      </a:r>
                      <a:r>
                        <a:rPr lang="ru-RU" sz="1400"/>
                        <a:t>және </a:t>
                      </a:r>
                      <a:r>
                        <a:rPr lang="en-US" sz="1400"/>
                        <a:t>IoT</a:t>
                      </a:r>
                    </a:p>
                  </a:txBody>
                  <a:tcPr marL="41441" marR="41441" marT="20721" marB="207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400"/>
                        <a:t>Айырмашылығы, </a:t>
                      </a:r>
                      <a:r>
                        <a:rPr lang="en-US" sz="1400"/>
                        <a:t>MQTT/HTTP, IoT-</a:t>
                      </a:r>
                      <a:r>
                        <a:rPr lang="ru-RU" sz="1400"/>
                        <a:t>платформалар</a:t>
                      </a:r>
                    </a:p>
                  </a:txBody>
                  <a:tcPr marL="41441" marR="41441" marT="20721" marB="207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9086579"/>
                  </a:ext>
                </a:extLst>
              </a:tr>
              <a:tr h="29008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KZ" sz="1400"/>
                        <a:t>12</a:t>
                      </a:r>
                    </a:p>
                  </a:txBody>
                  <a:tcPr marL="41441" marR="41441" marT="20721" marB="207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400" dirty="0" err="1"/>
                        <a:t>Арнайы</a:t>
                      </a:r>
                      <a:r>
                        <a:rPr lang="ru-RU" sz="1400" dirty="0"/>
                        <a:t> </a:t>
                      </a:r>
                      <a:r>
                        <a:rPr lang="en-US" sz="1400" dirty="0"/>
                        <a:t>WSN</a:t>
                      </a:r>
                    </a:p>
                  </a:txBody>
                  <a:tcPr marL="41441" marR="41441" marT="20721" marB="207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400"/>
                        <a:t>Дрондар, киілетін құрылғылар, суасты желілері</a:t>
                      </a:r>
                    </a:p>
                  </a:txBody>
                  <a:tcPr marL="41441" marR="41441" marT="20721" marB="207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0022743"/>
                  </a:ext>
                </a:extLst>
              </a:tr>
              <a:tr h="29008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KZ" sz="1400"/>
                        <a:t>13</a:t>
                      </a:r>
                    </a:p>
                  </a:txBody>
                  <a:tcPr marL="41441" marR="41441" marT="20721" marB="207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400"/>
                        <a:t>Қолдану салалары</a:t>
                      </a:r>
                    </a:p>
                  </a:txBody>
                  <a:tcPr marL="41441" marR="41441" marT="20721" marB="207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400"/>
                        <a:t>Ақылды қала, экология, ауыл ш., өнеркәсіп</a:t>
                      </a:r>
                    </a:p>
                  </a:txBody>
                  <a:tcPr marL="41441" marR="41441" marT="20721" marB="207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2101301"/>
                  </a:ext>
                </a:extLst>
              </a:tr>
              <a:tr h="29008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KZ" sz="1400" dirty="0"/>
                        <a:t>14</a:t>
                      </a:r>
                    </a:p>
                  </a:txBody>
                  <a:tcPr marL="41441" marR="41441" marT="20721" marB="207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400" dirty="0" err="1"/>
                        <a:t>Болашағы</a:t>
                      </a:r>
                      <a:endParaRPr lang="ru-RU" sz="1400" dirty="0"/>
                    </a:p>
                  </a:txBody>
                  <a:tcPr marL="41441" marR="41441" marT="20721" marB="207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400" dirty="0"/>
                        <a:t>WSN + AI, 5G/6G, edge computing</a:t>
                      </a:r>
                    </a:p>
                  </a:txBody>
                  <a:tcPr marL="41441" marR="41441" marT="20721" marB="207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72055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00408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A4F7E6F-2DC0-CD3E-4D98-7970F02A40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80246"/>
            <a:ext cx="10760242" cy="57967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err="1"/>
              <a:t>Сымсыз</a:t>
            </a:r>
            <a:r>
              <a:rPr lang="ru-RU" b="1" dirty="0"/>
              <a:t> </a:t>
            </a:r>
            <a:r>
              <a:rPr lang="ru-RU" b="1" dirty="0" err="1"/>
              <a:t>сенсорлық</a:t>
            </a:r>
            <a:r>
              <a:rPr lang="ru-RU" b="1" dirty="0"/>
              <a:t> </a:t>
            </a:r>
            <a:r>
              <a:rPr lang="ru-RU" b="1" dirty="0" err="1"/>
              <a:t>желі</a:t>
            </a:r>
            <a:r>
              <a:rPr lang="ru-RU" dirty="0"/>
              <a:t> (</a:t>
            </a:r>
            <a:r>
              <a:rPr lang="ru-RU" dirty="0" err="1"/>
              <a:t>немесе</a:t>
            </a:r>
            <a:r>
              <a:rPr lang="ru-RU" dirty="0"/>
              <a:t> </a:t>
            </a:r>
            <a:r>
              <a:rPr lang="ru-RU" b="1" dirty="0" err="1"/>
              <a:t>сымсыз</a:t>
            </a:r>
            <a:r>
              <a:rPr lang="ru-RU" b="1" dirty="0"/>
              <a:t> </a:t>
            </a:r>
            <a:r>
              <a:rPr lang="ru-RU" b="1" dirty="0" err="1"/>
              <a:t>датчиктер</a:t>
            </a:r>
            <a:r>
              <a:rPr lang="ru-RU" b="1" dirty="0"/>
              <a:t> </a:t>
            </a:r>
            <a:r>
              <a:rPr lang="ru-RU" b="1" dirty="0" err="1"/>
              <a:t>желісі</a:t>
            </a:r>
            <a:r>
              <a:rPr lang="ru-RU" dirty="0"/>
              <a:t>) — радиоканал </a:t>
            </a:r>
            <a:r>
              <a:rPr lang="ru-RU" dirty="0" err="1"/>
              <a:t>арқылы</a:t>
            </a:r>
            <a:r>
              <a:rPr lang="ru-RU" dirty="0"/>
              <a:t> </a:t>
            </a:r>
            <a:r>
              <a:rPr lang="ru-RU" dirty="0" err="1"/>
              <a:t>өзара</a:t>
            </a:r>
            <a:r>
              <a:rPr lang="ru-RU" dirty="0"/>
              <a:t> </a:t>
            </a:r>
            <a:r>
              <a:rPr lang="ru-RU" dirty="0" err="1"/>
              <a:t>байланысқан</a:t>
            </a:r>
            <a:r>
              <a:rPr lang="ru-RU" dirty="0"/>
              <a:t> </a:t>
            </a:r>
            <a:r>
              <a:rPr lang="ru-RU" dirty="0" err="1"/>
              <a:t>көптеген</a:t>
            </a:r>
            <a:r>
              <a:rPr lang="ru-RU" dirty="0"/>
              <a:t> </a:t>
            </a:r>
            <a:r>
              <a:rPr lang="ru-RU" dirty="0" err="1"/>
              <a:t>датчиктер</a:t>
            </a:r>
            <a:r>
              <a:rPr lang="ru-RU" dirty="0"/>
              <a:t> мен </a:t>
            </a:r>
            <a:r>
              <a:rPr lang="ru-RU" dirty="0" err="1"/>
              <a:t>атқарушы</a:t>
            </a:r>
            <a:r>
              <a:rPr lang="ru-RU" dirty="0"/>
              <a:t> </a:t>
            </a:r>
            <a:r>
              <a:rPr lang="ru-RU" dirty="0" err="1"/>
              <a:t>құрылғылардан</a:t>
            </a:r>
            <a:r>
              <a:rPr lang="ru-RU" dirty="0"/>
              <a:t> </a:t>
            </a:r>
            <a:r>
              <a:rPr lang="ru-RU" dirty="0" err="1"/>
              <a:t>тұратын</a:t>
            </a:r>
            <a:r>
              <a:rPr lang="ru-RU" dirty="0"/>
              <a:t>, </a:t>
            </a:r>
            <a:r>
              <a:rPr lang="ru-RU" dirty="0" err="1"/>
              <a:t>таратылған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өздігінен</a:t>
            </a:r>
            <a:r>
              <a:rPr lang="ru-RU" dirty="0"/>
              <a:t> </a:t>
            </a:r>
            <a:r>
              <a:rPr lang="ru-RU" dirty="0" err="1"/>
              <a:t>ұйымдасатын</a:t>
            </a:r>
            <a:r>
              <a:rPr lang="ru-RU" dirty="0"/>
              <a:t> </a:t>
            </a:r>
            <a:r>
              <a:rPr lang="ru-RU" dirty="0" err="1"/>
              <a:t>желі</a:t>
            </a:r>
            <a:r>
              <a:rPr lang="ru-RU" dirty="0"/>
              <a:t>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err="1"/>
              <a:t>Мұндай</a:t>
            </a:r>
            <a:r>
              <a:rPr lang="ru-RU" dirty="0"/>
              <a:t> </a:t>
            </a:r>
            <a:r>
              <a:rPr lang="ru-RU" dirty="0" err="1"/>
              <a:t>желінің</a:t>
            </a:r>
            <a:r>
              <a:rPr lang="ru-RU" dirty="0"/>
              <a:t> </a:t>
            </a:r>
            <a:r>
              <a:rPr lang="ru-RU" dirty="0" err="1"/>
              <a:t>қамту</a:t>
            </a:r>
            <a:r>
              <a:rPr lang="ru-RU" dirty="0"/>
              <a:t> </a:t>
            </a:r>
            <a:r>
              <a:rPr lang="ru-RU" dirty="0" err="1"/>
              <a:t>аймағы</a:t>
            </a:r>
            <a:r>
              <a:rPr lang="ru-RU" dirty="0"/>
              <a:t> </a:t>
            </a:r>
            <a:r>
              <a:rPr lang="ru-RU" dirty="0" err="1"/>
              <a:t>хабарламаларды</a:t>
            </a:r>
            <a:r>
              <a:rPr lang="ru-RU" dirty="0"/>
              <a:t> </a:t>
            </a:r>
            <a:r>
              <a:rPr lang="ru-RU" dirty="0" err="1"/>
              <a:t>бір</a:t>
            </a:r>
            <a:r>
              <a:rPr lang="ru-RU" dirty="0"/>
              <a:t> </a:t>
            </a:r>
            <a:r>
              <a:rPr lang="ru-RU" dirty="0" err="1"/>
              <a:t>түйіннен</a:t>
            </a:r>
            <a:r>
              <a:rPr lang="ru-RU" dirty="0"/>
              <a:t> </a:t>
            </a:r>
            <a:r>
              <a:rPr lang="ru-RU" dirty="0" err="1"/>
              <a:t>екіншісіне</a:t>
            </a:r>
            <a:r>
              <a:rPr lang="ru-RU" dirty="0"/>
              <a:t> </a:t>
            </a:r>
            <a:r>
              <a:rPr lang="ru-RU" dirty="0" err="1"/>
              <a:t>ретрансляциялау</a:t>
            </a:r>
            <a:r>
              <a:rPr lang="ru-RU" dirty="0"/>
              <a:t> </a:t>
            </a:r>
            <a:r>
              <a:rPr lang="ru-RU" dirty="0" err="1"/>
              <a:t>қабілетінің</a:t>
            </a:r>
            <a:r>
              <a:rPr lang="ru-RU" dirty="0"/>
              <a:t> </a:t>
            </a:r>
            <a:r>
              <a:rPr lang="ru-RU" dirty="0" err="1"/>
              <a:t>арқасында</a:t>
            </a:r>
            <a:r>
              <a:rPr lang="ru-RU" dirty="0"/>
              <a:t> </a:t>
            </a:r>
            <a:r>
              <a:rPr lang="ru-RU" dirty="0" err="1"/>
              <a:t>бірнеше</a:t>
            </a:r>
            <a:r>
              <a:rPr lang="ru-RU" dirty="0"/>
              <a:t> </a:t>
            </a:r>
            <a:r>
              <a:rPr lang="ru-RU" dirty="0" err="1"/>
              <a:t>метрден</a:t>
            </a:r>
            <a:r>
              <a:rPr lang="ru-RU" dirty="0"/>
              <a:t> </a:t>
            </a:r>
            <a:r>
              <a:rPr lang="ru-RU" dirty="0" err="1"/>
              <a:t>бірнеше</a:t>
            </a:r>
            <a:r>
              <a:rPr lang="ru-RU" dirty="0"/>
              <a:t> </a:t>
            </a:r>
            <a:r>
              <a:rPr lang="ru-RU" dirty="0" err="1"/>
              <a:t>километрге</a:t>
            </a:r>
            <a:r>
              <a:rPr lang="ru-RU" dirty="0"/>
              <a:t> </a:t>
            </a:r>
            <a:r>
              <a:rPr lang="ru-RU" dirty="0" err="1"/>
              <a:t>дейін</a:t>
            </a:r>
            <a:r>
              <a:rPr lang="ru-RU" dirty="0"/>
              <a:t> </a:t>
            </a:r>
            <a:r>
              <a:rPr lang="ru-RU" dirty="0" err="1"/>
              <a:t>жетуі</a:t>
            </a:r>
            <a:r>
              <a:rPr lang="ru-RU" dirty="0"/>
              <a:t> </a:t>
            </a:r>
            <a:r>
              <a:rPr lang="ru-RU" dirty="0" err="1"/>
              <a:t>мүмкін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ол</a:t>
            </a:r>
            <a:r>
              <a:rPr lang="ru-RU" dirty="0"/>
              <a:t> </a:t>
            </a:r>
            <a:r>
              <a:rPr lang="ru-RU" dirty="0" err="1"/>
              <a:t>радиотолқындардың</a:t>
            </a:r>
            <a:r>
              <a:rPr lang="ru-RU" dirty="0"/>
              <a:t> </a:t>
            </a:r>
            <a:r>
              <a:rPr lang="ru-RU" dirty="0" err="1"/>
              <a:t>таралу</a:t>
            </a:r>
            <a:r>
              <a:rPr lang="ru-RU" dirty="0"/>
              <a:t> </a:t>
            </a:r>
            <a:r>
              <a:rPr lang="ru-RU" dirty="0" err="1"/>
              <a:t>ортасына</a:t>
            </a:r>
            <a:r>
              <a:rPr lang="ru-RU" dirty="0"/>
              <a:t> (</a:t>
            </a:r>
            <a:r>
              <a:rPr lang="ru-RU" dirty="0" err="1"/>
              <a:t>орман</a:t>
            </a:r>
            <a:r>
              <a:rPr lang="ru-RU" dirty="0"/>
              <a:t>, </a:t>
            </a:r>
            <a:r>
              <a:rPr lang="ru-RU" dirty="0" err="1"/>
              <a:t>қалалық</a:t>
            </a:r>
            <a:r>
              <a:rPr lang="ru-RU" dirty="0"/>
              <a:t> </a:t>
            </a:r>
            <a:r>
              <a:rPr lang="ru-RU" dirty="0" err="1"/>
              <a:t>құрылыс</a:t>
            </a:r>
            <a:r>
              <a:rPr lang="ru-RU" dirty="0"/>
              <a:t>, су </a:t>
            </a:r>
            <a:r>
              <a:rPr lang="ru-RU" dirty="0" err="1"/>
              <a:t>айдындары</a:t>
            </a:r>
            <a:r>
              <a:rPr lang="ru-RU" dirty="0"/>
              <a:t>) мен </a:t>
            </a:r>
            <a:r>
              <a:rPr lang="ru-RU" dirty="0" err="1"/>
              <a:t>жер</a:t>
            </a:r>
            <a:r>
              <a:rPr lang="ru-RU" dirty="0"/>
              <a:t> </a:t>
            </a:r>
            <a:r>
              <a:rPr lang="ru-RU" dirty="0" err="1"/>
              <a:t>бедеріне</a:t>
            </a:r>
            <a:r>
              <a:rPr lang="ru-RU" dirty="0"/>
              <a:t> </a:t>
            </a:r>
            <a:r>
              <a:rPr lang="ru-RU" dirty="0" err="1"/>
              <a:t>байланысты</a:t>
            </a:r>
            <a:r>
              <a:rPr lang="ru-RU" dirty="0"/>
              <a:t> </a:t>
            </a:r>
            <a:r>
              <a:rPr lang="ru-RU" dirty="0" err="1"/>
              <a:t>болады</a:t>
            </a:r>
            <a:r>
              <a:rPr lang="ru-RU" dirty="0"/>
              <a:t>.</a:t>
            </a:r>
            <a:endParaRPr lang="ru-KZ" dirty="0"/>
          </a:p>
        </p:txBody>
      </p:sp>
      <p:pic>
        <p:nvPicPr>
          <p:cNvPr id="8194" name="Picture 2" descr="undefined">
            <a:extLst>
              <a:ext uri="{FF2B5EF4-FFF2-40B4-BE49-F238E27FC236}">
                <a16:creationId xmlns:a16="http://schemas.microsoft.com/office/drawing/2014/main" id="{253A6FA0-A32A-7B9F-E99B-D2F5D10C5D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053" y="1950900"/>
            <a:ext cx="4249893" cy="1995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34152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23" name="Rectangle 9222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 descr="Submarine &amp; Nuclear Matters: Intelligence on a Russian SOSUS System">
            <a:extLst>
              <a:ext uri="{FF2B5EF4-FFF2-40B4-BE49-F238E27FC236}">
                <a16:creationId xmlns:a16="http://schemas.microsoft.com/office/drawing/2014/main" id="{437CC71B-1F6F-1EC3-0963-1656205806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2" r="16142" b="1"/>
          <a:stretch>
            <a:fillRect/>
          </a:stretch>
        </p:blipFill>
        <p:spPr bwMode="auto">
          <a:xfrm>
            <a:off x="4903342" y="380199"/>
            <a:ext cx="6809467" cy="4829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5" name="Rectangle 9224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0839863-E5BC-8165-2EA8-9D70080CA2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384" y="287766"/>
            <a:ext cx="4243938" cy="562214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/>
              <a:t>Тарихы және қолданылу салалары</a:t>
            </a:r>
          </a:p>
          <a:p>
            <a:r>
              <a:rPr lang="ru-RU" sz="2000"/>
              <a:t>Сымсыз сенсорлық желілердің алғашқы үлгілерінің бірі — </a:t>
            </a:r>
            <a:r>
              <a:rPr lang="en-US" sz="2000" b="1"/>
              <a:t>SOSUS</a:t>
            </a:r>
            <a:r>
              <a:rPr lang="en-US" sz="2000"/>
              <a:t> </a:t>
            </a:r>
            <a:r>
              <a:rPr lang="ru-RU" sz="2000"/>
              <a:t>жүйесі, ол суасты қайықтарын анықтау үшін қолданылған.</a:t>
            </a:r>
          </a:p>
          <a:p>
            <a:r>
              <a:rPr lang="ru-RU" sz="2000" b="1"/>
              <a:t>1990-жылдардың ортасынан</a:t>
            </a:r>
            <a:r>
              <a:rPr lang="ru-RU" sz="2000"/>
              <a:t> бастап сенсорлық желілер белсенді дами бастады.</a:t>
            </a:r>
          </a:p>
          <a:p>
            <a:r>
              <a:rPr lang="ru-RU" sz="2000" b="1"/>
              <a:t>2000-жылдардың басында</a:t>
            </a:r>
            <a:r>
              <a:rPr lang="ru-RU" sz="2000"/>
              <a:t> микроэлектрониканың дамуы арзан әрі ықшам сенсорлық құрылғыларды жасауға мүмкіндік берді.</a:t>
            </a:r>
          </a:p>
          <a:p>
            <a:r>
              <a:rPr lang="ru-RU" sz="2000" b="1"/>
              <a:t>2010-жылдардан бастап</a:t>
            </a:r>
            <a:r>
              <a:rPr lang="ru-RU" sz="2000"/>
              <a:t> сымсыз сенсорлық желілердің көпшілігі </a:t>
            </a:r>
            <a:r>
              <a:rPr lang="en-US" sz="2000" b="1"/>
              <a:t>ZigBee (IEEE 802.15.4)</a:t>
            </a:r>
            <a:r>
              <a:rPr lang="en-US" sz="2000"/>
              <a:t> </a:t>
            </a:r>
            <a:r>
              <a:rPr lang="ru-RU" sz="2000"/>
              <a:t>стандартына негізделді.</a:t>
            </a:r>
          </a:p>
          <a:p>
            <a:pPr marL="0" indent="0">
              <a:buNone/>
            </a:pPr>
            <a:endParaRPr lang="ru-KZ" sz="2000"/>
          </a:p>
        </p:txBody>
      </p:sp>
    </p:spTree>
    <p:extLst>
      <p:ext uri="{BB962C8B-B14F-4D97-AF65-F5344CB8AC3E}">
        <p14:creationId xmlns:p14="http://schemas.microsoft.com/office/powerpoint/2010/main" val="16653677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6FB025A-8B60-09C0-CA47-AF44651041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9176"/>
            <a:ext cx="10515600" cy="59777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err="1"/>
              <a:t>Технологиялық</a:t>
            </a:r>
            <a:r>
              <a:rPr lang="ru-RU" b="1" dirty="0"/>
              <a:t> </a:t>
            </a:r>
            <a:r>
              <a:rPr lang="ru-RU" b="1" dirty="0" err="1"/>
              <a:t>негіздері</a:t>
            </a:r>
            <a:endParaRPr lang="ru-RU" b="1" dirty="0"/>
          </a:p>
          <a:p>
            <a:pPr marL="0" indent="0">
              <a:buNone/>
            </a:pPr>
            <a:r>
              <a:rPr lang="ru-RU" dirty="0" err="1"/>
              <a:t>Сенсорлық</a:t>
            </a:r>
            <a:r>
              <a:rPr lang="ru-RU" dirty="0"/>
              <a:t> </a:t>
            </a:r>
            <a:r>
              <a:rPr lang="ru-RU" dirty="0" err="1"/>
              <a:t>желі</a:t>
            </a:r>
            <a:r>
              <a:rPr lang="ru-RU" dirty="0"/>
              <a:t> </a:t>
            </a:r>
            <a:r>
              <a:rPr lang="ru-RU" b="1" dirty="0"/>
              <a:t>мота</a:t>
            </a:r>
            <a:r>
              <a:rPr lang="ru-RU" dirty="0"/>
              <a:t> </a:t>
            </a:r>
            <a:r>
              <a:rPr lang="ru-RU" dirty="0" err="1"/>
              <a:t>деп</a:t>
            </a:r>
            <a:r>
              <a:rPr lang="ru-RU" dirty="0"/>
              <a:t> </a:t>
            </a:r>
            <a:r>
              <a:rPr lang="ru-RU" dirty="0" err="1"/>
              <a:t>аталатын</a:t>
            </a:r>
            <a:r>
              <a:rPr lang="ru-RU" dirty="0"/>
              <a:t> </a:t>
            </a:r>
            <a:r>
              <a:rPr lang="ru-RU" dirty="0" err="1"/>
              <a:t>шағын</a:t>
            </a:r>
            <a:r>
              <a:rPr lang="ru-RU" dirty="0"/>
              <a:t> </a:t>
            </a:r>
            <a:r>
              <a:rPr lang="ru-RU" dirty="0" err="1"/>
              <a:t>түйіндерден</a:t>
            </a:r>
            <a:r>
              <a:rPr lang="ru-RU" dirty="0"/>
              <a:t> </a:t>
            </a:r>
            <a:r>
              <a:rPr lang="ru-RU" dirty="0" err="1"/>
              <a:t>тұрады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 err="1"/>
              <a:t>Әрбір</a:t>
            </a:r>
            <a:r>
              <a:rPr lang="ru-RU" dirty="0"/>
              <a:t> </a:t>
            </a:r>
            <a:r>
              <a:rPr lang="ru-RU" dirty="0" err="1"/>
              <a:t>түйін</a:t>
            </a:r>
            <a:r>
              <a:rPr lang="ru-RU" dirty="0"/>
              <a:t> </a:t>
            </a:r>
            <a:r>
              <a:rPr lang="ru-RU" dirty="0" err="1"/>
              <a:t>құрамында</a:t>
            </a:r>
            <a:r>
              <a:rPr lang="ru-RU" dirty="0"/>
              <a:t>:</a:t>
            </a:r>
          </a:p>
          <a:p>
            <a:pPr lvl="1"/>
            <a:r>
              <a:rPr lang="ru-RU" dirty="0" err="1"/>
              <a:t>датчиктер</a:t>
            </a:r>
            <a:r>
              <a:rPr lang="ru-RU" dirty="0"/>
              <a:t> (температура, </a:t>
            </a:r>
            <a:r>
              <a:rPr lang="ru-RU" dirty="0" err="1"/>
              <a:t>қысым</a:t>
            </a:r>
            <a:r>
              <a:rPr lang="ru-RU" dirty="0"/>
              <a:t>, </a:t>
            </a:r>
            <a:r>
              <a:rPr lang="ru-RU" dirty="0" err="1"/>
              <a:t>жарық</a:t>
            </a:r>
            <a:r>
              <a:rPr lang="ru-RU" dirty="0"/>
              <a:t>, вибрация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т.б</a:t>
            </a:r>
            <a:r>
              <a:rPr lang="ru-RU" dirty="0"/>
              <a:t>.);</a:t>
            </a:r>
          </a:p>
          <a:p>
            <a:pPr lvl="1"/>
            <a:r>
              <a:rPr lang="ru-RU" dirty="0"/>
              <a:t>микропроцессор;</a:t>
            </a:r>
          </a:p>
          <a:p>
            <a:pPr lvl="1"/>
            <a:r>
              <a:rPr lang="ru-RU" dirty="0" err="1"/>
              <a:t>радиоқабылдағыш-таратқыш</a:t>
            </a:r>
            <a:r>
              <a:rPr lang="ru-RU" dirty="0"/>
              <a:t>;</a:t>
            </a:r>
          </a:p>
          <a:p>
            <a:pPr lvl="1"/>
            <a:r>
              <a:rPr lang="ru-RU" dirty="0" err="1"/>
              <a:t>қорек</a:t>
            </a:r>
            <a:r>
              <a:rPr lang="ru-RU" dirty="0"/>
              <a:t> </a:t>
            </a:r>
            <a:r>
              <a:rPr lang="ru-RU" dirty="0" err="1"/>
              <a:t>көзі</a:t>
            </a:r>
            <a:r>
              <a:rPr lang="ru-RU" dirty="0"/>
              <a:t> бар.</a:t>
            </a:r>
          </a:p>
          <a:p>
            <a:r>
              <a:rPr lang="ru-RU" dirty="0" err="1"/>
              <a:t>Бір</a:t>
            </a:r>
            <a:r>
              <a:rPr lang="ru-RU" dirty="0"/>
              <a:t> </a:t>
            </a:r>
            <a:r>
              <a:rPr lang="ru-RU" dirty="0" err="1"/>
              <a:t>сенсорлық</a:t>
            </a:r>
            <a:r>
              <a:rPr lang="ru-RU" dirty="0"/>
              <a:t> </a:t>
            </a:r>
            <a:r>
              <a:rPr lang="ru-RU" dirty="0" err="1"/>
              <a:t>желі</a:t>
            </a:r>
            <a:r>
              <a:rPr lang="ru-RU" dirty="0"/>
              <a:t> </a:t>
            </a:r>
            <a:r>
              <a:rPr lang="ru-RU" b="1" dirty="0"/>
              <a:t>65 000-ға </a:t>
            </a:r>
            <a:r>
              <a:rPr lang="ru-RU" b="1" dirty="0" err="1"/>
              <a:t>дейін</a:t>
            </a:r>
            <a:r>
              <a:rPr lang="ru-RU" b="1" dirty="0"/>
              <a:t> </a:t>
            </a:r>
            <a:r>
              <a:rPr lang="ru-RU" b="1" dirty="0" err="1"/>
              <a:t>түйінді</a:t>
            </a:r>
            <a:r>
              <a:rPr lang="ru-RU" dirty="0"/>
              <a:t> </a:t>
            </a:r>
            <a:r>
              <a:rPr lang="ru-RU" dirty="0" err="1"/>
              <a:t>біріктіре</a:t>
            </a:r>
            <a:r>
              <a:rPr lang="ru-RU" dirty="0"/>
              <a:t> </a:t>
            </a:r>
            <a:r>
              <a:rPr lang="ru-RU" dirty="0" err="1"/>
              <a:t>алады</a:t>
            </a:r>
            <a:r>
              <a:rPr lang="ru-RU" dirty="0"/>
              <a:t>.</a:t>
            </a:r>
          </a:p>
          <a:p>
            <a:r>
              <a:rPr lang="ru-RU" dirty="0" err="1"/>
              <a:t>Желі</a:t>
            </a:r>
            <a:r>
              <a:rPr lang="ru-RU" dirty="0"/>
              <a:t> </a:t>
            </a:r>
            <a:r>
              <a:rPr lang="ru-RU" b="1" dirty="0" err="1"/>
              <a:t>таратылған</a:t>
            </a:r>
            <a:r>
              <a:rPr lang="ru-RU" dirty="0"/>
              <a:t>, </a:t>
            </a:r>
            <a:r>
              <a:rPr lang="ru-RU" b="1" dirty="0" err="1"/>
              <a:t>өздігінен</a:t>
            </a:r>
            <a:r>
              <a:rPr lang="ru-RU" b="1" dirty="0"/>
              <a:t> </a:t>
            </a:r>
            <a:r>
              <a:rPr lang="ru-RU" b="1" dirty="0" err="1"/>
              <a:t>ұйымдасатын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b="1" dirty="0" err="1"/>
              <a:t>ақауларға</a:t>
            </a:r>
            <a:r>
              <a:rPr lang="ru-RU" b="1" dirty="0"/>
              <a:t> </a:t>
            </a:r>
            <a:r>
              <a:rPr lang="ru-RU" b="1" dirty="0" err="1"/>
              <a:t>төзімді</a:t>
            </a:r>
            <a:r>
              <a:rPr lang="ru-RU" dirty="0"/>
              <a:t> </a:t>
            </a:r>
            <a:r>
              <a:rPr lang="ru-RU" dirty="0" err="1"/>
              <a:t>болып</a:t>
            </a:r>
            <a:r>
              <a:rPr lang="ru-RU" dirty="0"/>
              <a:t> </a:t>
            </a:r>
            <a:r>
              <a:rPr lang="ru-RU" dirty="0" err="1"/>
              <a:t>табылады</a:t>
            </a:r>
            <a:r>
              <a:rPr lang="ru-RU" dirty="0"/>
              <a:t>.</a:t>
            </a:r>
          </a:p>
          <a:p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9882841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D8E3740-20CA-E017-D1E5-5C76B2B252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2550"/>
            <a:ext cx="10515600" cy="5914413"/>
          </a:xfrm>
        </p:spPr>
        <p:txBody>
          <a:bodyPr/>
          <a:lstStyle/>
          <a:p>
            <a:pPr marL="0" indent="0">
              <a:buNone/>
            </a:pPr>
            <a:r>
              <a:rPr lang="ru-RU" b="1" dirty="0" err="1"/>
              <a:t>Стандарттар</a:t>
            </a:r>
            <a:r>
              <a:rPr lang="ru-RU" b="1" dirty="0"/>
              <a:t> мен архитектура</a:t>
            </a:r>
          </a:p>
          <a:p>
            <a:r>
              <a:rPr lang="en-US" b="1" dirty="0"/>
              <a:t>IEEE 802.15.4</a:t>
            </a:r>
            <a:r>
              <a:rPr lang="en-US" dirty="0"/>
              <a:t> </a:t>
            </a:r>
            <a:r>
              <a:rPr lang="ru-RU" dirty="0"/>
              <a:t>стандарты:</a:t>
            </a:r>
          </a:p>
          <a:p>
            <a:pPr lvl="1"/>
            <a:r>
              <a:rPr lang="ru-RU" dirty="0" err="1"/>
              <a:t>физикалық</a:t>
            </a:r>
            <a:r>
              <a:rPr lang="ru-RU" dirty="0"/>
              <a:t> </a:t>
            </a:r>
            <a:r>
              <a:rPr lang="ru-RU" dirty="0" err="1"/>
              <a:t>деңгей</a:t>
            </a:r>
            <a:r>
              <a:rPr lang="ru-RU" dirty="0"/>
              <a:t> мен </a:t>
            </a:r>
            <a:r>
              <a:rPr lang="ru-RU" dirty="0" err="1"/>
              <a:t>арнаға</a:t>
            </a:r>
            <a:r>
              <a:rPr lang="ru-RU" dirty="0"/>
              <a:t> </a:t>
            </a:r>
            <a:r>
              <a:rPr lang="ru-RU" dirty="0" err="1"/>
              <a:t>қолжетімділікті</a:t>
            </a:r>
            <a:r>
              <a:rPr lang="ru-RU" dirty="0"/>
              <a:t> </a:t>
            </a:r>
            <a:r>
              <a:rPr lang="ru-RU" dirty="0" err="1"/>
              <a:t>реттейді</a:t>
            </a:r>
            <a:r>
              <a:rPr lang="ru-RU" dirty="0"/>
              <a:t>;</a:t>
            </a:r>
          </a:p>
          <a:p>
            <a:pPr lvl="1"/>
            <a:r>
              <a:rPr lang="ru-RU" dirty="0" err="1"/>
              <a:t>төмен</a:t>
            </a:r>
            <a:r>
              <a:rPr lang="ru-RU" dirty="0"/>
              <a:t> </a:t>
            </a:r>
            <a:r>
              <a:rPr lang="ru-RU" dirty="0" err="1"/>
              <a:t>жылдамдықты</a:t>
            </a:r>
            <a:r>
              <a:rPr lang="ru-RU" dirty="0"/>
              <a:t>, аз энергия </a:t>
            </a:r>
            <a:r>
              <a:rPr lang="ru-RU" dirty="0" err="1"/>
              <a:t>тұтынатын</a:t>
            </a:r>
            <a:r>
              <a:rPr lang="ru-RU" dirty="0"/>
              <a:t> </a:t>
            </a:r>
            <a:r>
              <a:rPr lang="ru-RU" dirty="0" err="1"/>
              <a:t>желілерге</a:t>
            </a:r>
            <a:r>
              <a:rPr lang="ru-RU" dirty="0"/>
              <a:t> </a:t>
            </a:r>
            <a:r>
              <a:rPr lang="ru-RU" dirty="0" err="1"/>
              <a:t>арналған</a:t>
            </a:r>
            <a:r>
              <a:rPr lang="ru-RU" dirty="0"/>
              <a:t>.</a:t>
            </a:r>
          </a:p>
          <a:p>
            <a:r>
              <a:rPr lang="ru-RU" dirty="0" err="1"/>
              <a:t>Типтік</a:t>
            </a:r>
            <a:r>
              <a:rPr lang="ru-RU" dirty="0"/>
              <a:t> </a:t>
            </a:r>
            <a:r>
              <a:rPr lang="ru-RU" dirty="0" err="1"/>
              <a:t>сенсорлық</a:t>
            </a:r>
            <a:r>
              <a:rPr lang="ru-RU" dirty="0"/>
              <a:t> </a:t>
            </a:r>
            <a:r>
              <a:rPr lang="ru-RU" dirty="0" err="1"/>
              <a:t>түйін</a:t>
            </a:r>
            <a:r>
              <a:rPr lang="ru-RU" dirty="0"/>
              <a:t> </a:t>
            </a:r>
            <a:r>
              <a:rPr lang="ru-RU" dirty="0" err="1"/>
              <a:t>құрамына</a:t>
            </a:r>
            <a:r>
              <a:rPr lang="ru-RU" dirty="0"/>
              <a:t> </a:t>
            </a:r>
            <a:r>
              <a:rPr lang="ru-RU" dirty="0" err="1"/>
              <a:t>мыналар</a:t>
            </a:r>
            <a:r>
              <a:rPr lang="ru-RU" dirty="0"/>
              <a:t> </a:t>
            </a:r>
            <a:r>
              <a:rPr lang="ru-RU" dirty="0" err="1"/>
              <a:t>кіреді</a:t>
            </a:r>
            <a:r>
              <a:rPr lang="ru-RU" dirty="0"/>
              <a:t>:</a:t>
            </a:r>
          </a:p>
          <a:p>
            <a:pPr lvl="1"/>
            <a:r>
              <a:rPr lang="ru-RU" dirty="0"/>
              <a:t>радиомодуль;</a:t>
            </a:r>
          </a:p>
          <a:p>
            <a:pPr lvl="1"/>
            <a:r>
              <a:rPr lang="ru-RU" dirty="0" err="1"/>
              <a:t>процессорлық</a:t>
            </a:r>
            <a:r>
              <a:rPr lang="ru-RU" dirty="0"/>
              <a:t> блок;</a:t>
            </a:r>
          </a:p>
          <a:p>
            <a:pPr lvl="1"/>
            <a:r>
              <a:rPr lang="ru-RU" dirty="0" err="1"/>
              <a:t>қорек</a:t>
            </a:r>
            <a:r>
              <a:rPr lang="ru-RU" dirty="0"/>
              <a:t> </a:t>
            </a:r>
            <a:r>
              <a:rPr lang="ru-RU" dirty="0" err="1"/>
              <a:t>көзі</a:t>
            </a:r>
            <a:r>
              <a:rPr lang="ru-RU" dirty="0"/>
              <a:t>;</a:t>
            </a:r>
          </a:p>
          <a:p>
            <a:pPr lvl="1"/>
            <a:r>
              <a:rPr lang="ru-RU" dirty="0" err="1"/>
              <a:t>датчиктер</a:t>
            </a:r>
            <a:r>
              <a:rPr lang="ru-RU" dirty="0"/>
              <a:t>.</a:t>
            </a:r>
          </a:p>
          <a:p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22092191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3" name="Rectangle 6152">
            <a:extLst>
              <a:ext uri="{FF2B5EF4-FFF2-40B4-BE49-F238E27FC236}">
                <a16:creationId xmlns:a16="http://schemas.microsoft.com/office/drawing/2014/main" id="{84DF55BE-B4AB-4BA1-BDE1-E9F7FB3F11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C2331F-E3AA-AE13-C052-F8182F8BD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9" y="539578"/>
            <a:ext cx="5981278" cy="1684638"/>
          </a:xfrm>
        </p:spPr>
        <p:txBody>
          <a:bodyPr>
            <a:normAutofit/>
          </a:bodyPr>
          <a:lstStyle/>
          <a:p>
            <a:r>
              <a:rPr lang="ru-RU" sz="3700" b="1"/>
              <a:t>Сымсыз сенсорлық желілер (</a:t>
            </a:r>
            <a:r>
              <a:rPr lang="en-US" sz="3700" b="1"/>
              <a:t>WSN): </a:t>
            </a:r>
            <a:r>
              <a:rPr lang="ru-RU" sz="3700" b="1"/>
              <a:t>қолдану салалары</a:t>
            </a:r>
            <a:endParaRPr lang="ru-KZ" sz="3700" b="1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5B653FA-CD8A-EC81-A6BF-276A03C83C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409568"/>
            <a:ext cx="5981278" cy="36905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900"/>
              <a:t>1️⃣ Қоршаған ортаны мониторингтеу</a:t>
            </a:r>
          </a:p>
          <a:p>
            <a:pPr marL="0" indent="0">
              <a:buNone/>
            </a:pPr>
            <a:r>
              <a:rPr lang="ru-RU" sz="1900"/>
              <a:t>Сымсыз сенсорлық желі табиғи орта параметрлерін үздіксіз бақылауға мүмкіндік береді.</a:t>
            </a:r>
          </a:p>
          <a:p>
            <a:pPr marL="0" indent="0">
              <a:buNone/>
            </a:pPr>
            <a:endParaRPr lang="ru-RU" sz="1900"/>
          </a:p>
          <a:p>
            <a:pPr marL="0" indent="0">
              <a:buNone/>
            </a:pPr>
            <a:r>
              <a:rPr lang="ru-RU" sz="1900" b="1"/>
              <a:t>Қолдану мысалдары:</a:t>
            </a:r>
            <a:endParaRPr lang="ru-RU" sz="1900"/>
          </a:p>
          <a:p>
            <a:r>
              <a:rPr lang="ru-RU" sz="1900"/>
              <a:t>орман өрттерін ерте анықтау</a:t>
            </a:r>
          </a:p>
          <a:p>
            <a:r>
              <a:rPr lang="ru-RU" sz="1900"/>
              <a:t>ауа сапасын бақылау</a:t>
            </a:r>
          </a:p>
          <a:p>
            <a:r>
              <a:rPr lang="ru-RU" sz="1900"/>
              <a:t>өзендер мен көлдердің ластануын бақылау</a:t>
            </a:r>
          </a:p>
          <a:p>
            <a:r>
              <a:rPr lang="ru-RU" sz="1900"/>
              <a:t>су деңгейін және тасқындарды бақылау</a:t>
            </a:r>
          </a:p>
          <a:p>
            <a:pPr marL="0" indent="0">
              <a:buNone/>
            </a:pPr>
            <a:endParaRPr lang="ru-RU" sz="1900"/>
          </a:p>
          <a:p>
            <a:pPr marL="0" indent="0">
              <a:buNone/>
            </a:pPr>
            <a:endParaRPr lang="ru-KZ" sz="1900"/>
          </a:p>
        </p:txBody>
      </p:sp>
      <p:pic>
        <p:nvPicPr>
          <p:cNvPr id="6148" name="Picture 4" descr="Urban City - Outdoor Air Quality Monitor Devices/ Monitor Systems">
            <a:extLst>
              <a:ext uri="{FF2B5EF4-FFF2-40B4-BE49-F238E27FC236}">
                <a16:creationId xmlns:a16="http://schemas.microsoft.com/office/drawing/2014/main" id="{7CCC05EB-8FF1-F4E9-E992-DCBAFCDDB6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87524" y="179921"/>
            <a:ext cx="4810874" cy="2609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The proposed architecture for forest fire detection. | Download ...">
            <a:extLst>
              <a:ext uri="{FF2B5EF4-FFF2-40B4-BE49-F238E27FC236}">
                <a16:creationId xmlns:a16="http://schemas.microsoft.com/office/drawing/2014/main" id="{777F3329-079F-1B33-2CEC-C5392A1F32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87519" y="3161363"/>
            <a:ext cx="4810874" cy="2738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85542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Изображение выглядит как текст, иллюстрация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CEB4610B-F403-FB39-BECF-6B4DE4DE4D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0919" y="995547"/>
            <a:ext cx="9080154" cy="4866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9554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3" name="Rectangle 1032">
            <a:extLst>
              <a:ext uri="{FF2B5EF4-FFF2-40B4-BE49-F238E27FC236}">
                <a16:creationId xmlns:a16="http://schemas.microsoft.com/office/drawing/2014/main" id="{CEF6118E-44FB-4509-B4D9-129052E4C6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7C7BF8-D2BE-E53A-1CC9-085D1F97ED0D}"/>
              </a:ext>
            </a:extLst>
          </p:cNvPr>
          <p:cNvSpPr txBox="1"/>
          <p:nvPr/>
        </p:nvSpPr>
        <p:spPr>
          <a:xfrm>
            <a:off x="835155" y="525195"/>
            <a:ext cx="3986155" cy="280650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2️⃣ Ақылды ауыл шаруашылығы (Precision Agriculture)</a:t>
            </a:r>
          </a:p>
        </p:txBody>
      </p:sp>
      <p:pic>
        <p:nvPicPr>
          <p:cNvPr id="1026" name="Picture 2" descr="An Energy Efficient and Secure IoT-Based WSN Framework: An ...">
            <a:extLst>
              <a:ext uri="{FF2B5EF4-FFF2-40B4-BE49-F238E27FC236}">
                <a16:creationId xmlns:a16="http://schemas.microsoft.com/office/drawing/2014/main" id="{8E46199B-DC82-39EF-2E3E-7694251244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77" r="1" b="1"/>
          <a:stretch>
            <a:fillRect/>
          </a:stretch>
        </p:blipFill>
        <p:spPr bwMode="auto">
          <a:xfrm>
            <a:off x="5186554" y="163646"/>
            <a:ext cx="6806703" cy="2623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52C4F054-C9F9-5E3A-F672-328F25AA91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5155" y="3526300"/>
            <a:ext cx="3986155" cy="2588458"/>
          </a:xfrm>
        </p:spPr>
        <p:txBody>
          <a:bodyPr vert="horz" lIns="91440" tIns="45720" rIns="91440" bIns="45720" rtlCol="0">
            <a:normAutofit/>
          </a:bodyPr>
          <a:lstStyle/>
          <a:p>
            <a:pPr marL="0"/>
            <a:r>
              <a:rPr lang="en-US" sz="1400"/>
              <a:t>Датчиктер арқылы ауыл шаруашылығындағы ресурстарды тиімді пайдалану.</a:t>
            </a:r>
          </a:p>
          <a:p>
            <a:pPr marL="0"/>
            <a:r>
              <a:rPr lang="en-US" sz="1400" b="1"/>
              <a:t>Қолдану мысалдары:</a:t>
            </a:r>
            <a:endParaRPr lang="en-US" sz="1400"/>
          </a:p>
          <a:p>
            <a:r>
              <a:rPr lang="en-US" sz="1400"/>
              <a:t>автоматтандырылған суару жүйелері</a:t>
            </a:r>
          </a:p>
          <a:p>
            <a:r>
              <a:rPr lang="en-US" sz="1400"/>
              <a:t>топырақтың ылғалдылығын бақылау</a:t>
            </a:r>
          </a:p>
          <a:p>
            <a:r>
              <a:rPr lang="en-US" sz="1400"/>
              <a:t>жылыжайлардағы микроклиматты басқару</a:t>
            </a:r>
          </a:p>
          <a:p>
            <a:r>
              <a:rPr lang="en-US" sz="1400"/>
              <a:t>өнімділікті арттыру</a:t>
            </a:r>
          </a:p>
          <a:p>
            <a:endParaRPr lang="en-US" sz="1400"/>
          </a:p>
        </p:txBody>
      </p:sp>
      <p:pic>
        <p:nvPicPr>
          <p:cNvPr id="1028" name="Picture 4" descr="Soil Moisture Sensor Systems and Networks - Delta T">
            <a:extLst>
              <a:ext uri="{FF2B5EF4-FFF2-40B4-BE49-F238E27FC236}">
                <a16:creationId xmlns:a16="http://schemas.microsoft.com/office/drawing/2014/main" id="{A057EFF4-1A7A-DBC3-A6D2-B16506D8C5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2824"/>
          <a:stretch>
            <a:fillRect/>
          </a:stretch>
        </p:blipFill>
        <p:spPr bwMode="auto">
          <a:xfrm>
            <a:off x="5186554" y="2956875"/>
            <a:ext cx="6806703" cy="3352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79154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0" name="Rectangle 2056">
            <a:extLst>
              <a:ext uri="{FF2B5EF4-FFF2-40B4-BE49-F238E27FC236}">
                <a16:creationId xmlns:a16="http://schemas.microsoft.com/office/drawing/2014/main" id="{352BEC0E-22F8-46D0-9632-375DB541B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6EAF05F-3B60-6CD4-27A8-B7DAE4F451A5}"/>
              </a:ext>
            </a:extLst>
          </p:cNvPr>
          <p:cNvSpPr txBox="1"/>
          <p:nvPr/>
        </p:nvSpPr>
        <p:spPr>
          <a:xfrm>
            <a:off x="640080" y="329184"/>
            <a:ext cx="6894576" cy="17830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>
                <a:latin typeface="+mj-lt"/>
                <a:ea typeface="+mj-ea"/>
                <a:cs typeface="+mj-cs"/>
              </a:rPr>
              <a:t>3️⃣ Ақылды қалалар (Smart City)</a:t>
            </a:r>
          </a:p>
        </p:txBody>
      </p:sp>
      <p:sp>
        <p:nvSpPr>
          <p:cNvPr id="2059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952" y="2395728"/>
            <a:ext cx="4243589" cy="18288"/>
          </a:xfrm>
          <a:custGeom>
            <a:avLst/>
            <a:gdLst>
              <a:gd name="csX0" fmla="*/ 0 w 4243589"/>
              <a:gd name="csY0" fmla="*/ 0 h 18288"/>
              <a:gd name="csX1" fmla="*/ 478919 w 4243589"/>
              <a:gd name="csY1" fmla="*/ 0 h 18288"/>
              <a:gd name="csX2" fmla="*/ 957839 w 4243589"/>
              <a:gd name="csY2" fmla="*/ 0 h 18288"/>
              <a:gd name="csX3" fmla="*/ 1521630 w 4243589"/>
              <a:gd name="csY3" fmla="*/ 0 h 18288"/>
              <a:gd name="csX4" fmla="*/ 2212729 w 4243589"/>
              <a:gd name="csY4" fmla="*/ 0 h 18288"/>
              <a:gd name="csX5" fmla="*/ 2734084 w 4243589"/>
              <a:gd name="csY5" fmla="*/ 0 h 18288"/>
              <a:gd name="csX6" fmla="*/ 3255439 w 4243589"/>
              <a:gd name="csY6" fmla="*/ 0 h 18288"/>
              <a:gd name="csX7" fmla="*/ 4243589 w 4243589"/>
              <a:gd name="csY7" fmla="*/ 0 h 18288"/>
              <a:gd name="csX8" fmla="*/ 4243589 w 4243589"/>
              <a:gd name="csY8" fmla="*/ 18288 h 18288"/>
              <a:gd name="csX9" fmla="*/ 3594926 w 4243589"/>
              <a:gd name="csY9" fmla="*/ 18288 h 18288"/>
              <a:gd name="csX10" fmla="*/ 3073571 w 4243589"/>
              <a:gd name="csY10" fmla="*/ 18288 h 18288"/>
              <a:gd name="csX11" fmla="*/ 2552216 w 4243589"/>
              <a:gd name="csY11" fmla="*/ 18288 h 18288"/>
              <a:gd name="csX12" fmla="*/ 1903553 w 4243589"/>
              <a:gd name="csY12" fmla="*/ 18288 h 18288"/>
              <a:gd name="csX13" fmla="*/ 1212454 w 4243589"/>
              <a:gd name="csY13" fmla="*/ 18288 h 18288"/>
              <a:gd name="csX14" fmla="*/ 733535 w 4243589"/>
              <a:gd name="csY14" fmla="*/ 18288 h 18288"/>
              <a:gd name="csX15" fmla="*/ 0 w 4243589"/>
              <a:gd name="csY15" fmla="*/ 18288 h 18288"/>
              <a:gd name="csX16" fmla="*/ 0 w 4243589"/>
              <a:gd name="csY16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FF363FE-0C0F-2985-30FF-6B3BE3A529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706624"/>
            <a:ext cx="6894576" cy="3483864"/>
          </a:xfrm>
        </p:spPr>
        <p:txBody>
          <a:bodyPr vert="horz" lIns="91440" tIns="45720" rIns="91440" bIns="45720" rtlCol="0">
            <a:normAutofit/>
          </a:bodyPr>
          <a:lstStyle/>
          <a:p>
            <a:pPr marL="0"/>
            <a:r>
              <a:rPr lang="en-US" sz="2200"/>
              <a:t>Қалалық инфрақұрылымды цифрландыру және басқару.</a:t>
            </a:r>
          </a:p>
          <a:p>
            <a:pPr marL="0"/>
            <a:r>
              <a:rPr lang="en-US" sz="2200" b="1"/>
              <a:t>Қолдану мысалдары:</a:t>
            </a:r>
            <a:endParaRPr lang="en-US" sz="2200"/>
          </a:p>
          <a:p>
            <a:r>
              <a:rPr lang="en-US" sz="2200"/>
              <a:t>ақылды автотұрақ жүйелері</a:t>
            </a:r>
          </a:p>
          <a:p>
            <a:r>
              <a:rPr lang="en-US" sz="2200"/>
              <a:t>көлік қозғалысын бақылау</a:t>
            </a:r>
          </a:p>
          <a:p>
            <a:r>
              <a:rPr lang="en-US" sz="2200"/>
              <a:t>көшелерді автоматты жарықтандыру</a:t>
            </a:r>
          </a:p>
          <a:p>
            <a:r>
              <a:rPr lang="en-US" sz="2200"/>
              <a:t>шу мен ауаның ластануын бақылау</a:t>
            </a:r>
          </a:p>
          <a:p>
            <a:endParaRPr lang="en-US" sz="2200"/>
          </a:p>
        </p:txBody>
      </p:sp>
      <p:pic>
        <p:nvPicPr>
          <p:cNvPr id="2050" name="Picture 2" descr="Libelium integrates radar technology into its Smart Parking sensor ...">
            <a:extLst>
              <a:ext uri="{FF2B5EF4-FFF2-40B4-BE49-F238E27FC236}">
                <a16:creationId xmlns:a16="http://schemas.microsoft.com/office/drawing/2014/main" id="{DE4BD9E0-C486-3352-7B1E-616EAF0F54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63840" y="619121"/>
            <a:ext cx="4014216" cy="2850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mart City Traffic Management | IOT Use Case | Blues Wireless">
            <a:extLst>
              <a:ext uri="{FF2B5EF4-FFF2-40B4-BE49-F238E27FC236}">
                <a16:creationId xmlns:a16="http://schemas.microsoft.com/office/drawing/2014/main" id="{6E033184-8863-0382-A9A4-B6339109FC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13414" y="4079193"/>
            <a:ext cx="3896780" cy="2176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187687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682</Words>
  <Application>Microsoft Office PowerPoint</Application>
  <PresentationFormat>Широкоэкранный</PresentationFormat>
  <Paragraphs>139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Aptos</vt:lpstr>
      <vt:lpstr>Aptos Display</vt:lpstr>
      <vt:lpstr>Arial</vt:lpstr>
      <vt:lpstr>Тема Office</vt:lpstr>
      <vt:lpstr>Сымсыз сенсорлық желілер</vt:lpstr>
      <vt:lpstr>Презентация PowerPoint</vt:lpstr>
      <vt:lpstr>Презентация PowerPoint</vt:lpstr>
      <vt:lpstr>Презентация PowerPoint</vt:lpstr>
      <vt:lpstr>Презентация PowerPoint</vt:lpstr>
      <vt:lpstr>Сымсыз сенсорлық желілер (WSN): қолдану салалары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Курстың негізгі тақырыптары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Beybit Karibayev</dc:creator>
  <cp:lastModifiedBy>Beybit Karibayev</cp:lastModifiedBy>
  <cp:revision>4</cp:revision>
  <dcterms:created xsi:type="dcterms:W3CDTF">2026-01-19T05:48:43Z</dcterms:created>
  <dcterms:modified xsi:type="dcterms:W3CDTF">2026-01-19T09:50:40Z</dcterms:modified>
</cp:coreProperties>
</file>